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</p:sldIdLst>
  <p:sldSz cx="9144000" cy="6858000" type="screen4x3"/>
  <p:notesSz cx="6858000" cy="9144000"/>
  <p:embeddedFontLst>
    <p:embeddedFont>
      <p:font typeface="다음_SemiBold" panose="02000700060000000000" pitchFamily="2" charset="-127"/>
      <p:regular r:id="rId23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/>
    <p:restoredTop sz="94807"/>
  </p:normalViewPr>
  <p:slideViewPr>
    <p:cSldViewPr>
      <p:cViewPr>
        <p:scale>
          <a:sx n="75" d="100"/>
          <a:sy n="75" d="100"/>
        </p:scale>
        <p:origin x="-1670" y="-350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31AFA92-9040-434D-B3E8-B63579107CD6}" type="datetimeFigureOut">
              <a:rPr lang="ko-KR" altLang="en-US"/>
              <a:pPr lvl="0">
                <a:defRPr lang="ko-KR" altLang="en-US"/>
              </a:pPr>
              <a:t>2015-05-10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61FD9D1-8438-4997-BE0C-17E764D750C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40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64FEB88-4C2C-42C3-8304-C20F5A80EBC9}" type="datetimeFigureOut">
              <a:rPr lang="ko-KR" altLang="en-US"/>
              <a:pPr lvl="0">
                <a:defRPr lang="ko-KR" altLang="en-US"/>
              </a:pPr>
              <a:t>2015-05-10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49AEECB2-D2F6-43E7-9904-B65C6C1EDBC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64FEB88-4C2C-42C3-8304-C20F5A80EBC9}" type="datetimeFigureOut">
              <a:rPr lang="ko-KR" altLang="en-US"/>
              <a:pPr lvl="0">
                <a:defRPr lang="ko-KR" altLang="en-US"/>
              </a:pPr>
              <a:t>2015-05-10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49AEECB2-D2F6-43E7-9904-B65C6C1EDBC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64FEB88-4C2C-42C3-8304-C20F5A80EBC9}" type="datetimeFigureOut">
              <a:rPr lang="ko-KR" altLang="en-US"/>
              <a:pPr lvl="0">
                <a:defRPr lang="ko-KR" altLang="en-US"/>
              </a:pPr>
              <a:t>2015-05-10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49AEECB2-D2F6-43E7-9904-B65C6C1EDBC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64FEB88-4C2C-42C3-8304-C20F5A80EBC9}" type="datetimeFigureOut">
              <a:rPr lang="ko-KR" altLang="en-US"/>
              <a:pPr lvl="0">
                <a:defRPr lang="ko-KR" altLang="en-US"/>
              </a:pPr>
              <a:t>2015-05-10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49AEECB2-D2F6-43E7-9904-B65C6C1EDBC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64FEB88-4C2C-42C3-8304-C20F5A80EBC9}" type="datetimeFigureOut">
              <a:rPr lang="ko-KR" altLang="en-US"/>
              <a:pPr lvl="0">
                <a:defRPr lang="ko-KR" altLang="en-US"/>
              </a:pPr>
              <a:t>2015-05-10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49AEECB2-D2F6-43E7-9904-B65C6C1EDBC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64FEB88-4C2C-42C3-8304-C20F5A80EBC9}" type="datetimeFigureOut">
              <a:rPr lang="ko-KR" altLang="en-US"/>
              <a:pPr lvl="0">
                <a:defRPr lang="ko-KR" altLang="en-US"/>
              </a:pPr>
              <a:t>2015-05-10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49AEECB2-D2F6-43E7-9904-B65C6C1EDBC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64FEB88-4C2C-42C3-8304-C20F5A80EBC9}" type="datetimeFigureOut">
              <a:rPr lang="ko-KR" altLang="en-US"/>
              <a:pPr lvl="0">
                <a:defRPr lang="ko-KR" altLang="en-US"/>
              </a:pPr>
              <a:t>2015-05-10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49AEECB2-D2F6-43E7-9904-B65C6C1EDBC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64FEB88-4C2C-42C3-8304-C20F5A80EBC9}" type="datetimeFigureOut">
              <a:rPr lang="ko-KR" altLang="en-US"/>
              <a:pPr lvl="0">
                <a:defRPr lang="ko-KR" altLang="en-US"/>
              </a:pPr>
              <a:t>2015-05-10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49AEECB2-D2F6-43E7-9904-B65C6C1EDBC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64FEB88-4C2C-42C3-8304-C20F5A80EBC9}" type="datetimeFigureOut">
              <a:rPr lang="ko-KR" altLang="en-US"/>
              <a:pPr lvl="0">
                <a:defRPr lang="ko-KR" altLang="en-US"/>
              </a:pPr>
              <a:t>2015-05-10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49AEECB2-D2F6-43E7-9904-B65C6C1EDBC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64FEB88-4C2C-42C3-8304-C20F5A80EBC9}" type="datetimeFigureOut">
              <a:rPr lang="ko-KR" altLang="en-US"/>
              <a:pPr lvl="0">
                <a:defRPr lang="ko-KR" altLang="en-US"/>
              </a:pPr>
              <a:t>2015-05-10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49AEECB2-D2F6-43E7-9904-B65C6C1EDBC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64FEB88-4C2C-42C3-8304-C20F5A80EBC9}" type="datetimeFigureOut">
              <a:rPr lang="ko-KR" altLang="en-US"/>
              <a:pPr lvl="0">
                <a:defRPr lang="ko-KR" altLang="en-US"/>
              </a:pPr>
              <a:t>2015-05-10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49AEECB2-D2F6-43E7-9904-B65C6C1EDBC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964FEB88-4C2C-42C3-8304-C20F5A80EBC9}" type="datetimeFigureOut">
              <a:rPr lang="ko-KR" altLang="en-US"/>
              <a:pPr lvl="0">
                <a:defRPr lang="ko-KR" altLang="en-US"/>
              </a:pPr>
              <a:t>2015-05-10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49AEECB2-D2F6-43E7-9904-B65C6C1EDBC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914581"/>
            <a:ext cx="9144000" cy="497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9552" y="404664"/>
            <a:ext cx="4960668" cy="264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19622" y="3211007"/>
            <a:ext cx="2000527" cy="5060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81029" y="3861047"/>
            <a:ext cx="326243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50000"/>
          <a:stretch>
            <a:fillRect/>
          </a:stretch>
        </p:blipFill>
        <p:spPr>
          <a:xfrm>
            <a:off x="107504" y="836712"/>
            <a:ext cx="4161687" cy="5468400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4786282" y="1232756"/>
            <a:ext cx="1801942" cy="34677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초대교회 이야기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0376" y="1638092"/>
            <a:ext cx="286969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/>
              <a:t>사도행전 </a:t>
            </a:r>
            <a:r>
              <a:rPr lang="en-US" altLang="ko-KR" sz="1600" dirty="0" smtClean="0"/>
              <a:t>3:1~3:26, 18:24~28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422594"/>
            <a:ext cx="18473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788024" y="2312784"/>
            <a:ext cx="1188132" cy="34677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지도자 </a:t>
            </a:r>
            <a:r>
              <a:rPr lang="en-US" altLang="ko-KR" dirty="0" smtClean="0">
                <a:solidFill>
                  <a:schemeClr val="tx1"/>
                </a:solidFill>
              </a:rPr>
              <a:t>Tip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2731570"/>
            <a:ext cx="444384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/>
              <a:t>베드로와 요한의 이야기를 통해 교회에서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교육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이 필요한 이유를 알아본다</a:t>
            </a:r>
            <a:r>
              <a:rPr lang="en-US" altLang="ko-KR" sz="1600" dirty="0" smtClean="0"/>
              <a:t>.</a:t>
            </a:r>
          </a:p>
          <a:p>
            <a:pPr lvl="0">
              <a:defRPr lang="ko-KR" altLang="en-US"/>
            </a:pPr>
            <a:endParaRPr lang="en-US" altLang="ko-KR" sz="1600" dirty="0"/>
          </a:p>
          <a:p>
            <a:pPr lvl="0">
              <a:defRPr lang="ko-KR" altLang="en-US"/>
            </a:pPr>
            <a:r>
              <a:rPr lang="ko-KR" altLang="en-US" sz="1600" dirty="0" err="1" smtClean="0"/>
              <a:t>브리스길라와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아굴라를</a:t>
            </a:r>
            <a:r>
              <a:rPr lang="ko-KR" altLang="en-US" sz="1600" dirty="0" smtClean="0"/>
              <a:t> 통해 진정한 교회교육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은 신앙체험이 바탕 되어야 함을 알려준다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r>
              <a:rPr lang="en-US" altLang="ko-KR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  <a:endParaRPr lang="ko-KR" altLang="en-US" sz="3200" dirty="0">
              <a:solidFill>
                <a:schemeClr val="bg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r="50000"/>
          <a:stretch>
            <a:fillRect/>
          </a:stretch>
        </p:blipFill>
        <p:spPr>
          <a:xfrm>
            <a:off x="107504" y="840920"/>
            <a:ext cx="4161687" cy="5468400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4786282" y="1232756"/>
            <a:ext cx="1333890" cy="34677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우리 이야기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376" y="1638092"/>
            <a:ext cx="227017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/>
              <a:t>내가 선생님이 된다면</a:t>
            </a:r>
            <a:r>
              <a:rPr lang="en-US" altLang="ko-KR" sz="1600" dirty="0" smtClean="0"/>
              <a:t>?</a:t>
            </a:r>
            <a:endParaRPr lang="en-US" altLang="ko-KR" sz="16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788024" y="2838903"/>
            <a:ext cx="1188132" cy="34677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지도자 </a:t>
            </a:r>
            <a:r>
              <a:rPr lang="en-US" altLang="ko-KR" dirty="0" smtClean="0">
                <a:solidFill>
                  <a:schemeClr val="tx1"/>
                </a:solidFill>
              </a:rPr>
              <a:t>Tip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3257689"/>
            <a:ext cx="444384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/>
              <a:t>교회 선생님에 대해 생각해보고 학생들이 직접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선생님이 되어 보는 경험을 하게 한다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r>
              <a:rPr lang="en-US" altLang="ko-KR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  <a:endParaRPr lang="ko-KR" altLang="en-US" sz="3200" dirty="0">
              <a:solidFill>
                <a:schemeClr val="bg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914581"/>
            <a:ext cx="9144000" cy="497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9552" y="404664"/>
            <a:ext cx="4960668" cy="264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19622" y="3211007"/>
            <a:ext cx="2000527" cy="5060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81029" y="3861047"/>
            <a:ext cx="326243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</a:p>
        </p:txBody>
      </p:sp>
    </p:spTree>
    <p:extLst>
      <p:ext uri="{BB962C8B-B14F-4D97-AF65-F5344CB8AC3E}">
        <p14:creationId xmlns:p14="http://schemas.microsoft.com/office/powerpoint/2010/main" val="139443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50030" r="-70"/>
          <a:stretch>
            <a:fillRect/>
          </a:stretch>
        </p:blipFill>
        <p:spPr>
          <a:xfrm>
            <a:off x="107504" y="840920"/>
            <a:ext cx="4164565" cy="5468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r>
              <a:rPr lang="en-US" altLang="ko-KR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  <a:endParaRPr lang="ko-KR" altLang="en-US" sz="3200" dirty="0">
              <a:solidFill>
                <a:schemeClr val="bg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786283" y="1232756"/>
            <a:ext cx="576064" cy="34677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주제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6283" y="2691875"/>
            <a:ext cx="400141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각 사람의 필요를 따라 나눠 주며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행 </a:t>
            </a:r>
            <a:r>
              <a:rPr lang="en-US" altLang="ko-KR" sz="1600" dirty="0" smtClean="0">
                <a:solidFill>
                  <a:schemeClr val="tx1"/>
                </a:solidFill>
              </a:rPr>
              <a:t>2:45)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786283" y="2286164"/>
            <a:ext cx="1104333" cy="369707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주제말씀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786283" y="4045728"/>
            <a:ext cx="1660094" cy="362187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이야기 속으로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0376" y="1638092"/>
            <a:ext cx="22204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/>
              <a:t>교회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봉사하는 </a:t>
            </a:r>
            <a:r>
              <a:rPr lang="ko-KR" altLang="en-US" sz="1600" dirty="0"/>
              <a:t>공동체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8024" y="4435948"/>
            <a:ext cx="18473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8024" y="4421430"/>
            <a:ext cx="444384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교회에서 봉사하고 싶지만 특별한 재능이 없어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서 어떤 봉사를 해야 할지 모르겠다는 고민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en-US" altLang="ko-KR" sz="1600" dirty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봉사에 대해서 고민하기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en-US" altLang="ko-KR" sz="1600" dirty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en-US" altLang="ko-KR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50000"/>
          <a:stretch>
            <a:fillRect/>
          </a:stretch>
        </p:blipFill>
        <p:spPr>
          <a:xfrm>
            <a:off x="107504" y="840920"/>
            <a:ext cx="4161687" cy="546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r>
              <a:rPr lang="en-US" altLang="ko-KR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  <a:endParaRPr lang="ko-KR" altLang="en-US" sz="3200" dirty="0">
              <a:solidFill>
                <a:schemeClr val="bg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786282" y="1232756"/>
            <a:ext cx="1801942" cy="34677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초대교회 이야기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0376" y="1638092"/>
            <a:ext cx="183575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/>
              <a:t>사도행전 </a:t>
            </a:r>
            <a:r>
              <a:rPr lang="en-US" altLang="ko-KR" sz="1600" dirty="0" smtClean="0"/>
              <a:t>4:32~37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4422594"/>
            <a:ext cx="18473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88024" y="2312784"/>
            <a:ext cx="1188132" cy="34677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지도자 </a:t>
            </a:r>
            <a:r>
              <a:rPr lang="en-US" altLang="ko-KR" dirty="0" smtClean="0">
                <a:solidFill>
                  <a:schemeClr val="tx1"/>
                </a:solidFill>
              </a:rPr>
              <a:t>Tip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2731570"/>
            <a:ext cx="444384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err="1" smtClean="0"/>
              <a:t>바나바</a:t>
            </a:r>
            <a:r>
              <a:rPr lang="ko-KR" altLang="en-US" sz="1600" dirty="0" smtClean="0"/>
              <a:t> 이야기를 통해 교회봉사의 진정한 의미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에 대해서 생각해본다</a:t>
            </a:r>
            <a:r>
              <a:rPr lang="en-US" altLang="ko-KR" sz="1600" dirty="0" smtClean="0"/>
              <a:t>.</a:t>
            </a:r>
          </a:p>
          <a:p>
            <a:pPr lvl="0">
              <a:defRPr lang="ko-KR" altLang="en-US"/>
            </a:pPr>
            <a:endParaRPr lang="en-US" altLang="ko-KR" sz="1600" dirty="0"/>
          </a:p>
          <a:p>
            <a:pPr lvl="0">
              <a:defRPr lang="ko-KR" altLang="en-US"/>
            </a:pPr>
            <a:r>
              <a:rPr lang="ko-KR" altLang="en-US" sz="1600" dirty="0" smtClean="0"/>
              <a:t>일반적인 봉사와 그리스도인으로서의 봉사의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차이를 생각해본다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50030" r="-70"/>
          <a:stretch>
            <a:fillRect/>
          </a:stretch>
        </p:blipFill>
        <p:spPr>
          <a:xfrm>
            <a:off x="107504" y="840920"/>
            <a:ext cx="4164565" cy="546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r>
              <a:rPr lang="en-US" altLang="ko-KR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  <a:endParaRPr lang="ko-KR" altLang="en-US" sz="3200" dirty="0">
              <a:solidFill>
                <a:schemeClr val="bg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786282" y="1232756"/>
            <a:ext cx="1333890" cy="34677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우리 이야기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0376" y="1638092"/>
            <a:ext cx="375615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/>
              <a:t>교회에서의 봉사는 특별한 은사 없이도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할 수 있는 것임을 깨닫게 한다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788024" y="2838903"/>
            <a:ext cx="1188132" cy="34677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지도자 </a:t>
            </a:r>
            <a:r>
              <a:rPr lang="en-US" altLang="ko-KR" dirty="0" smtClean="0">
                <a:solidFill>
                  <a:schemeClr val="tx1"/>
                </a:solidFill>
              </a:rPr>
              <a:t>Tip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3257689"/>
            <a:ext cx="403347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/>
              <a:t>봉사자리 찾기를 통해 특별한 은사 없이도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봉사할 수 있음을 확인한다</a:t>
            </a:r>
            <a:r>
              <a:rPr lang="en-US" altLang="ko-KR" sz="1600" dirty="0" smtClean="0"/>
              <a:t>.</a:t>
            </a:r>
          </a:p>
          <a:p>
            <a:pPr lvl="0">
              <a:defRPr lang="ko-KR" altLang="en-US"/>
            </a:pPr>
            <a:endParaRPr lang="en-US" altLang="ko-KR" sz="1600" dirty="0"/>
          </a:p>
          <a:p>
            <a:pPr lvl="0">
              <a:defRPr lang="ko-KR" altLang="en-US"/>
            </a:pPr>
            <a:r>
              <a:rPr lang="ko-KR" altLang="en-US" sz="1600" dirty="0" smtClean="0"/>
              <a:t>삼행시를 통해 봉사는 </a:t>
            </a:r>
            <a:r>
              <a:rPr lang="ko-KR" altLang="en-US" sz="1600" dirty="0" err="1" smtClean="0"/>
              <a:t>또다른</a:t>
            </a:r>
            <a:r>
              <a:rPr lang="ko-KR" altLang="en-US" sz="1600" dirty="0" smtClean="0"/>
              <a:t> 내 이름임을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알려준다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r="50000"/>
          <a:stretch>
            <a:fillRect/>
          </a:stretch>
        </p:blipFill>
        <p:spPr>
          <a:xfrm>
            <a:off x="107504" y="840920"/>
            <a:ext cx="4161687" cy="546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r>
              <a:rPr lang="en-US" altLang="ko-KR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  <a:endParaRPr lang="ko-KR" altLang="en-US" sz="3200" dirty="0">
              <a:solidFill>
                <a:schemeClr val="bg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786283" y="1232756"/>
            <a:ext cx="576064" cy="34677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주제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6283" y="2691875"/>
            <a:ext cx="382829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주께서 구원 받는 사람을 날마다 더하게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하시니라 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행</a:t>
            </a:r>
            <a:r>
              <a:rPr lang="en-US" altLang="ko-KR" sz="1600" dirty="0" smtClean="0">
                <a:solidFill>
                  <a:schemeClr val="tx1"/>
                </a:solidFill>
              </a:rPr>
              <a:t>2:47)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786283" y="2286164"/>
            <a:ext cx="1104333" cy="369707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주제말씀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786283" y="4045728"/>
            <a:ext cx="1660094" cy="362187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이야기 속으로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0376" y="1638092"/>
            <a:ext cx="22204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/>
              <a:t>교회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선교하는 </a:t>
            </a:r>
            <a:r>
              <a:rPr lang="ko-KR" altLang="en-US" sz="1600" dirty="0"/>
              <a:t>공동체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8024" y="4435948"/>
            <a:ext cx="18473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4421430"/>
            <a:ext cx="4363695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전도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선교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</a:rPr>
              <a:t>를 열심히 했지만 성과가 없어서 실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망하고 전도하고 싶지 않다는 고민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en-US" altLang="ko-KR" sz="1600" dirty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선교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전도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</a:rPr>
              <a:t>는 꼭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해야하는</a:t>
            </a:r>
            <a:r>
              <a:rPr lang="ko-KR" altLang="en-US" sz="1600" dirty="0" smtClean="0">
                <a:solidFill>
                  <a:schemeClr val="tx1"/>
                </a:solidFill>
              </a:rPr>
              <a:t> 것인지 고민해본다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pPr lvl="0">
              <a:defRPr lang="ko-KR" altLang="en-US"/>
            </a:pPr>
            <a:endParaRPr lang="en-US" altLang="ko-KR" sz="1600" dirty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en-US" altLang="ko-KR" sz="1600" dirty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en-US" altLang="ko-KR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50030" r="-70"/>
          <a:stretch>
            <a:fillRect/>
          </a:stretch>
        </p:blipFill>
        <p:spPr>
          <a:xfrm>
            <a:off x="110048" y="840920"/>
            <a:ext cx="4164565" cy="546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r>
              <a:rPr lang="en-US" altLang="ko-KR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  <a:endParaRPr lang="ko-KR" altLang="en-US" sz="3200" dirty="0">
              <a:solidFill>
                <a:schemeClr val="bg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786282" y="1232756"/>
            <a:ext cx="1801942" cy="34677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초대교회 이야기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0376" y="1638092"/>
            <a:ext cx="183575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/>
              <a:t>사도행전 </a:t>
            </a:r>
            <a:r>
              <a:rPr lang="en-US" altLang="ko-KR" sz="1600" dirty="0" smtClean="0"/>
              <a:t>5:17~42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4422594"/>
            <a:ext cx="18473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88024" y="2312784"/>
            <a:ext cx="1188132" cy="34677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지도자 </a:t>
            </a:r>
            <a:r>
              <a:rPr lang="en-US" altLang="ko-KR" dirty="0" smtClean="0">
                <a:solidFill>
                  <a:schemeClr val="tx1"/>
                </a:solidFill>
              </a:rPr>
              <a:t>Tip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2731570"/>
            <a:ext cx="449674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/>
              <a:t>사도들이 선교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전도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하면서 어떤 핍박을 </a:t>
            </a:r>
            <a:r>
              <a:rPr lang="ko-KR" altLang="en-US" sz="1600" dirty="0" err="1" smtClean="0"/>
              <a:t>받았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err="1" smtClean="0"/>
              <a:t>는지</a:t>
            </a:r>
            <a:r>
              <a:rPr lang="ko-KR" altLang="en-US" sz="1600" dirty="0" smtClean="0"/>
              <a:t> 알아본다</a:t>
            </a:r>
            <a:r>
              <a:rPr lang="en-US" altLang="ko-KR" sz="1600" dirty="0" smtClean="0"/>
              <a:t>.</a:t>
            </a:r>
          </a:p>
          <a:p>
            <a:pPr lvl="0">
              <a:defRPr lang="ko-KR" altLang="en-US"/>
            </a:pPr>
            <a:endParaRPr lang="en-US" altLang="ko-KR" sz="1600" dirty="0"/>
          </a:p>
          <a:p>
            <a:pPr lvl="0">
              <a:defRPr lang="ko-KR" altLang="en-US"/>
            </a:pPr>
            <a:r>
              <a:rPr lang="ko-KR" altLang="en-US" sz="1600" dirty="0" smtClean="0"/>
              <a:t>사도들이 핍박을 당하면서도 선교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전도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포기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하지 않았던 이유에 대해서 생각해 본다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50000"/>
          <a:stretch>
            <a:fillRect/>
          </a:stretch>
        </p:blipFill>
        <p:spPr>
          <a:xfrm>
            <a:off x="110048" y="840920"/>
            <a:ext cx="4161687" cy="546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r>
              <a:rPr lang="en-US" altLang="ko-KR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  <a:endParaRPr lang="ko-KR" altLang="en-US" sz="3200" dirty="0">
              <a:solidFill>
                <a:schemeClr val="bg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786282" y="1232756"/>
            <a:ext cx="1333890" cy="34677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우리 이야기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0376" y="1638092"/>
            <a:ext cx="444384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err="1" smtClean="0"/>
              <a:t>스크랜턴</a:t>
            </a:r>
            <a:r>
              <a:rPr lang="ko-KR" altLang="en-US" sz="1600" dirty="0" smtClean="0"/>
              <a:t> 선교사 이야기를 통해 성공적인 선교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란 무엇인지 생각해본다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788024" y="2838903"/>
            <a:ext cx="1188132" cy="34677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지도자 </a:t>
            </a:r>
            <a:r>
              <a:rPr lang="en-US" altLang="ko-KR" dirty="0" smtClean="0">
                <a:solidFill>
                  <a:schemeClr val="tx1"/>
                </a:solidFill>
              </a:rPr>
              <a:t>Tip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3257689"/>
            <a:ext cx="4166525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/>
              <a:t>초기 한국교회 선교사들에 대해 알아본다</a:t>
            </a:r>
            <a:r>
              <a:rPr lang="en-US" altLang="ko-KR" sz="1600" dirty="0" smtClean="0"/>
              <a:t>.</a:t>
            </a:r>
          </a:p>
          <a:p>
            <a:pPr lvl="0">
              <a:defRPr lang="ko-KR" altLang="en-US"/>
            </a:pPr>
            <a:endParaRPr lang="en-US" altLang="ko-KR" sz="1600" dirty="0"/>
          </a:p>
          <a:p>
            <a:pPr lvl="0">
              <a:defRPr lang="ko-KR" altLang="en-US"/>
            </a:pPr>
            <a:r>
              <a:rPr lang="ko-KR" altLang="en-US" sz="1600" dirty="0" smtClean="0"/>
              <a:t>선교 </a:t>
            </a:r>
            <a:r>
              <a:rPr lang="en-US" altLang="ko-KR" sz="1600" dirty="0" smtClean="0"/>
              <a:t>130</a:t>
            </a:r>
            <a:r>
              <a:rPr lang="ko-KR" altLang="en-US" sz="1600" dirty="0" smtClean="0"/>
              <a:t>주년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err="1" smtClean="0"/>
              <a:t>스크랜턴</a:t>
            </a:r>
            <a:r>
              <a:rPr lang="ko-KR" altLang="en-US" sz="1600" dirty="0" smtClean="0"/>
              <a:t> 선교사 영상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아펜젤러와 </a:t>
            </a:r>
            <a:r>
              <a:rPr lang="ko-KR" altLang="en-US" sz="1600" dirty="0" err="1" smtClean="0"/>
              <a:t>가우처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그 외의 선교사들</a:t>
            </a:r>
            <a:endParaRPr lang="en-US" altLang="ko-KR" sz="1600" dirty="0" smtClean="0"/>
          </a:p>
          <a:p>
            <a:pPr lvl="0">
              <a:defRPr lang="ko-KR" altLang="en-US"/>
            </a:pPr>
            <a:endParaRPr lang="en-US" altLang="ko-KR" sz="1600" dirty="0"/>
          </a:p>
          <a:p>
            <a:pPr lvl="0">
              <a:defRPr lang="ko-KR" altLang="en-US"/>
            </a:pPr>
            <a:r>
              <a:rPr lang="ko-KR" altLang="en-US" sz="1600" dirty="0" smtClean="0"/>
              <a:t>실질적으로 전도의 방법들에 대해서 생각해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본다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r>
              <a:rPr lang="en-US" altLang="ko-KR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교재활용</a:t>
            </a:r>
            <a:endParaRPr lang="ko-KR" altLang="en-US" sz="3200" dirty="0">
              <a:solidFill>
                <a:schemeClr val="bg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769872" y="2030117"/>
            <a:ext cx="3600000" cy="360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sz="2400" dirty="0" smtClean="0"/>
              <a:t>고민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고민</a:t>
            </a:r>
            <a:r>
              <a:rPr lang="en-US" altLang="ko-KR" sz="2400" dirty="0" smtClean="0"/>
              <a:t>? </a:t>
            </a:r>
            <a:r>
              <a:rPr lang="ko-KR" altLang="en-US" sz="2400" dirty="0" smtClean="0"/>
              <a:t>고민</a:t>
            </a:r>
            <a:r>
              <a:rPr lang="en-US" altLang="ko-KR" sz="2400" dirty="0" smtClean="0"/>
              <a:t>!</a:t>
            </a:r>
          </a:p>
          <a:p>
            <a:pPr algn="ctr">
              <a:defRPr lang="ko-KR" altLang="en-US"/>
            </a:pPr>
            <a:endParaRPr lang="en-US" altLang="ko-KR" sz="2400" dirty="0" smtClean="0"/>
          </a:p>
          <a:p>
            <a:pPr algn="ctr">
              <a:defRPr lang="ko-KR" altLang="en-US"/>
            </a:pPr>
            <a:r>
              <a:rPr lang="ko-KR" altLang="en-US" sz="2400" dirty="0" err="1" smtClean="0"/>
              <a:t>비블리오</a:t>
            </a:r>
            <a:r>
              <a:rPr lang="ko-KR" altLang="en-US" sz="2400" dirty="0" smtClean="0"/>
              <a:t> 드라마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역할극</a:t>
            </a:r>
            <a:r>
              <a:rPr lang="en-US" altLang="ko-KR" sz="2400" dirty="0" smtClean="0"/>
              <a:t>)</a:t>
            </a:r>
          </a:p>
          <a:p>
            <a:pPr algn="ctr">
              <a:defRPr lang="ko-KR" altLang="en-US"/>
            </a:pPr>
            <a:endParaRPr lang="en-US" altLang="ko-KR" sz="2400" dirty="0"/>
          </a:p>
          <a:p>
            <a:pPr algn="ctr">
              <a:defRPr lang="ko-KR" altLang="en-US"/>
            </a:pPr>
            <a:r>
              <a:rPr lang="ko-KR" altLang="en-US" sz="2400" dirty="0" smtClean="0"/>
              <a:t>문제중심 학습</a:t>
            </a:r>
            <a:endParaRPr lang="ko-KR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-4256" y="980728"/>
            <a:ext cx="9148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활용</a:t>
            </a:r>
            <a:r>
              <a:rPr lang="en-US" altLang="ko-KR" sz="40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Tip!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>
            <a:stCxn id="17" idx="3"/>
            <a:endCxn id="3" idx="7"/>
          </p:cNvCxnSpPr>
          <p:nvPr/>
        </p:nvCxnSpPr>
        <p:spPr>
          <a:xfrm flipH="1">
            <a:off x="2978080" y="3279009"/>
            <a:ext cx="685370" cy="9811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5814405" y="3943810"/>
            <a:ext cx="2160000" cy="21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sz="280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교회의 본질</a:t>
            </a:r>
          </a:p>
        </p:txBody>
      </p:sp>
      <p:sp>
        <p:nvSpPr>
          <p:cNvPr id="17" name="타원 16"/>
          <p:cNvSpPr/>
          <p:nvPr/>
        </p:nvSpPr>
        <p:spPr>
          <a:xfrm>
            <a:off x="3294405" y="1128054"/>
            <a:ext cx="2520000" cy="2520000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교회</a:t>
            </a:r>
          </a:p>
          <a:p>
            <a:pPr algn="ctr">
              <a:defRPr lang="ko-KR" altLang="en-US"/>
            </a:pPr>
            <a:r>
              <a:rPr lang="en-US" altLang="ko-KR" sz="280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Ecclesia</a:t>
            </a:r>
            <a:endParaRPr lang="ko-KR" altLang="en-US" sz="280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타원 2"/>
          <p:cNvSpPr/>
          <p:nvPr/>
        </p:nvSpPr>
        <p:spPr>
          <a:xfrm>
            <a:off x="1134405" y="3943810"/>
            <a:ext cx="2160000" cy="21600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sz="280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교회의 사명</a:t>
            </a:r>
          </a:p>
          <a:p>
            <a:pPr algn="ctr">
              <a:defRPr lang="ko-KR" altLang="en-US"/>
            </a:pPr>
            <a:r>
              <a:rPr lang="en-US" altLang="ko-KR" sz="280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ko-KR" altLang="en-US" sz="280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기능</a:t>
            </a:r>
            <a:r>
              <a:rPr lang="en-US" altLang="ko-KR" sz="280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ko-KR" altLang="en-US" sz="280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0" name="직선 연결선 29"/>
          <p:cNvCxnSpPr>
            <a:stCxn id="17" idx="5"/>
            <a:endCxn id="10" idx="1"/>
          </p:cNvCxnSpPr>
          <p:nvPr/>
        </p:nvCxnSpPr>
        <p:spPr>
          <a:xfrm>
            <a:off x="5445360" y="3279009"/>
            <a:ext cx="685370" cy="9811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107920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1. </a:t>
            </a:r>
            <a:r>
              <a:rPr lang="ko-KR" altLang="en-US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교재주제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56" y="3009726"/>
            <a:ext cx="914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감사합니다</a:t>
            </a:r>
            <a:r>
              <a:rPr lang="en-US" altLang="ko-KR" sz="5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0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1. </a:t>
            </a:r>
            <a:r>
              <a:rPr lang="ko-KR" altLang="en-US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교재주제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4256" y="1085834"/>
            <a:ext cx="91482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en-US" altLang="ko-KR" sz="4800" dirty="0">
                <a:latin typeface="다음_SemiBold" panose="02000700060000000000" pitchFamily="2" charset="-127"/>
                <a:ea typeface="다음_SemiBold" panose="02000700060000000000" pitchFamily="2" charset="-127"/>
              </a:rPr>
              <a:t>Show me the </a:t>
            </a:r>
            <a:r>
              <a:rPr lang="ko-KR" altLang="en-US" sz="4800" dirty="0">
                <a:latin typeface="다음_SemiBold" panose="02000700060000000000" pitchFamily="2" charset="-127"/>
                <a:ea typeface="다음_SemiBold" panose="02000700060000000000" pitchFamily="2" charset="-127"/>
              </a:rPr>
              <a:t>교회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971600" y="2276872"/>
            <a:ext cx="7143622" cy="72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>
                <a:solidFill>
                  <a:schemeClr val="tx1"/>
                </a:solidFill>
              </a:rPr>
              <a:t>1. </a:t>
            </a:r>
            <a:r>
              <a:rPr lang="ko-KR" altLang="en-US">
                <a:solidFill>
                  <a:schemeClr val="tx1"/>
                </a:solidFill>
              </a:rPr>
              <a:t>교회</a:t>
            </a:r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ko-KR" altLang="en-US" sz="2800" b="1">
                <a:solidFill>
                  <a:schemeClr val="tx2"/>
                </a:solidFill>
              </a:rPr>
              <a:t>예배</a:t>
            </a:r>
            <a:r>
              <a:rPr lang="ko-KR" altLang="en-US">
                <a:solidFill>
                  <a:schemeClr val="tx1"/>
                </a:solidFill>
              </a:rPr>
              <a:t>하는 공동체 </a:t>
            </a:r>
            <a:r>
              <a:rPr lang="en-US" altLang="ko-KR">
                <a:solidFill>
                  <a:schemeClr val="tx1"/>
                </a:solidFill>
              </a:rPr>
              <a:t>/ Leitourgia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972050" y="3224346"/>
            <a:ext cx="7143622" cy="72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>
                <a:solidFill>
                  <a:schemeClr val="tx1"/>
                </a:solidFill>
              </a:rPr>
              <a:t>2. </a:t>
            </a:r>
            <a:r>
              <a:rPr lang="ko-KR" altLang="en-US">
                <a:solidFill>
                  <a:schemeClr val="tx1"/>
                </a:solidFill>
              </a:rPr>
              <a:t>교회</a:t>
            </a:r>
            <a:r>
              <a:rPr lang="en-US" altLang="ko-KR"/>
              <a:t> </a:t>
            </a:r>
            <a:r>
              <a:rPr lang="ko-KR" altLang="en-US" sz="2800" b="1">
                <a:solidFill>
                  <a:schemeClr val="accent6">
                    <a:lumMod val="75000"/>
                  </a:schemeClr>
                </a:solidFill>
              </a:rPr>
              <a:t>세우</a:t>
            </a:r>
            <a:r>
              <a:rPr lang="en-US" altLang="ko-KR" sz="2800" b="1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en-US" sz="2800" b="1">
                <a:solidFill>
                  <a:schemeClr val="accent6">
                    <a:lumMod val="75000"/>
                  </a:schemeClr>
                </a:solidFill>
              </a:rPr>
              <a:t>교육</a:t>
            </a:r>
            <a:r>
              <a:rPr lang="en-US" altLang="ko-KR" sz="2800" b="1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ko-KR" altLang="en-US">
                <a:solidFill>
                  <a:schemeClr val="tx1"/>
                </a:solidFill>
              </a:rPr>
              <a:t>는 공동체 </a:t>
            </a:r>
            <a:r>
              <a:rPr lang="en-US" altLang="ko-KR">
                <a:solidFill>
                  <a:schemeClr val="tx1"/>
                </a:solidFill>
              </a:rPr>
              <a:t>/ Didache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72050" y="5085184"/>
            <a:ext cx="7143622" cy="72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>
                <a:solidFill>
                  <a:schemeClr val="tx1"/>
                </a:solidFill>
              </a:rPr>
              <a:t>4. </a:t>
            </a:r>
            <a:r>
              <a:rPr lang="ko-KR" altLang="en-US">
                <a:solidFill>
                  <a:schemeClr val="tx1"/>
                </a:solidFill>
              </a:rPr>
              <a:t>교회</a:t>
            </a:r>
            <a:r>
              <a:rPr lang="en-US" altLang="ko-KR"/>
              <a:t> </a:t>
            </a:r>
            <a:r>
              <a:rPr lang="ko-KR" altLang="en-US" sz="2800" b="1">
                <a:solidFill>
                  <a:schemeClr val="accent2">
                    <a:lumMod val="50000"/>
                  </a:schemeClr>
                </a:solidFill>
              </a:rPr>
              <a:t>선교</a:t>
            </a:r>
            <a:r>
              <a:rPr lang="ko-KR" altLang="en-US">
                <a:solidFill>
                  <a:schemeClr val="tx1"/>
                </a:solidFill>
              </a:rPr>
              <a:t>하는 공동체 </a:t>
            </a:r>
            <a:r>
              <a:rPr lang="en-US" altLang="ko-KR">
                <a:solidFill>
                  <a:schemeClr val="tx1"/>
                </a:solidFill>
              </a:rPr>
              <a:t>/ Missio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971600" y="4181584"/>
            <a:ext cx="7143622" cy="720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>
                <a:solidFill>
                  <a:schemeClr val="tx1"/>
                </a:solidFill>
              </a:rPr>
              <a:t>3. </a:t>
            </a:r>
            <a:r>
              <a:rPr lang="ko-KR" altLang="en-US">
                <a:solidFill>
                  <a:schemeClr val="tx1"/>
                </a:solidFill>
              </a:rPr>
              <a:t>교회</a:t>
            </a:r>
            <a:r>
              <a:rPr lang="en-US" altLang="ko-KR"/>
              <a:t> </a:t>
            </a:r>
            <a:r>
              <a:rPr lang="ko-KR" altLang="en-US" sz="2800" b="1">
                <a:solidFill>
                  <a:schemeClr val="accent3">
                    <a:lumMod val="50000"/>
                  </a:schemeClr>
                </a:solidFill>
              </a:rPr>
              <a:t>봉사</a:t>
            </a:r>
            <a:r>
              <a:rPr lang="ko-KR" altLang="en-US">
                <a:solidFill>
                  <a:schemeClr val="tx1"/>
                </a:solidFill>
              </a:rPr>
              <a:t>하는 공동체 </a:t>
            </a:r>
            <a:r>
              <a:rPr lang="en-US" altLang="ko-KR">
                <a:solidFill>
                  <a:schemeClr val="tx1"/>
                </a:solidFill>
              </a:rPr>
              <a:t>/ Diakonia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942284" y="2780928"/>
            <a:ext cx="2736304" cy="27363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518392" y="1979547"/>
            <a:ext cx="1544848" cy="571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ko-KR" altLang="en-US" sz="3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쉽다</a:t>
            </a:r>
            <a:r>
              <a:rPr lang="ko-KR" altLang="en-US" sz="20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altLang="ko-KR" sz="20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436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bg1"/>
                </a:solidFill>
              </a:rPr>
              <a:t>이야기 형식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bg1"/>
                </a:solidFill>
              </a:rPr>
              <a:t>누구나 가르칠 수 있다</a:t>
            </a:r>
            <a:endParaRPr lang="en-US" altLang="ko-KR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2. </a:t>
            </a:r>
            <a:r>
              <a:rPr lang="ko-KR" altLang="en-US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교재특징</a:t>
            </a:r>
          </a:p>
        </p:txBody>
      </p:sp>
      <p:sp>
        <p:nvSpPr>
          <p:cNvPr id="10" name="타원 9"/>
          <p:cNvSpPr/>
          <p:nvPr/>
        </p:nvSpPr>
        <p:spPr>
          <a:xfrm>
            <a:off x="5363888" y="2780928"/>
            <a:ext cx="2736304" cy="27363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 lvl="0">
              <a:defRPr lang="ko-KR" altLang="en-US"/>
            </a:pPr>
            <a:r>
              <a:rPr lang="ko-KR" altLang="en-US">
                <a:solidFill>
                  <a:schemeClr val="bg1"/>
                </a:solidFill>
              </a:rPr>
              <a:t>정답</a:t>
            </a:r>
            <a:r>
              <a:rPr lang="en-US" altLang="ko-KR">
                <a:solidFill>
                  <a:schemeClr val="bg1"/>
                </a:solidFill>
              </a:rPr>
              <a:t>X</a:t>
            </a:r>
          </a:p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</a:rPr>
              <a:t>Orientation </a:t>
            </a:r>
          </a:p>
          <a:p>
            <a:pPr lvl="0">
              <a:defRPr lang="ko-KR" altLang="en-US"/>
            </a:pPr>
            <a:r>
              <a:rPr lang="ko-KR" altLang="en-US">
                <a:solidFill>
                  <a:schemeClr val="bg1"/>
                </a:solidFill>
              </a:rPr>
              <a:t>의미전달</a:t>
            </a:r>
          </a:p>
          <a:p>
            <a:pPr lvl="0">
              <a:defRPr lang="ko-KR" altLang="en-US"/>
            </a:pPr>
            <a:r>
              <a:rPr lang="ko-KR" altLang="en-US">
                <a:solidFill>
                  <a:schemeClr val="bg1"/>
                </a:solidFill>
              </a:rPr>
              <a:t>예배 및 활동과 연결</a:t>
            </a:r>
            <a:endParaRPr lang="en-US" altLang="ko-KR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588938" y="1979546"/>
            <a:ext cx="2265377" cy="571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ko-KR" altLang="en-US" sz="32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연결고리</a:t>
            </a:r>
            <a:endParaRPr lang="en-US" altLang="ko-KR" sz="320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타원 29"/>
          <p:cNvSpPr/>
          <p:nvPr/>
        </p:nvSpPr>
        <p:spPr>
          <a:xfrm>
            <a:off x="744509" y="4378231"/>
            <a:ext cx="1728192" cy="1728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-684584" y="3809517"/>
            <a:ext cx="4572000" cy="389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lang="ko-KR" altLang="en-US"/>
            </a:pPr>
            <a:r>
              <a:rPr lang="ko-KR" altLang="en-US" sz="2000"/>
              <a:t>이야기</a:t>
            </a:r>
            <a:r>
              <a:rPr lang="en-US" altLang="ko-KR" sz="2000"/>
              <a:t> </a:t>
            </a:r>
            <a:r>
              <a:rPr lang="ko-KR" altLang="en-US" sz="2000"/>
              <a:t>속으로</a:t>
            </a:r>
          </a:p>
        </p:txBody>
      </p:sp>
      <p:sp>
        <p:nvSpPr>
          <p:cNvPr id="44" name="타원 43"/>
          <p:cNvSpPr/>
          <p:nvPr/>
        </p:nvSpPr>
        <p:spPr>
          <a:xfrm>
            <a:off x="3680690" y="4365104"/>
            <a:ext cx="1728192" cy="17281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3127907" y="3809517"/>
            <a:ext cx="3038104" cy="38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/>
              <a:t>초대교회</a:t>
            </a:r>
            <a:r>
              <a:rPr lang="en-US" altLang="ko-KR" sz="2000"/>
              <a:t> </a:t>
            </a:r>
            <a:r>
              <a:rPr lang="ko-KR" altLang="en-US" sz="2000"/>
              <a:t>이야기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-684584" y="471103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lang="ko-KR" altLang="en-US"/>
            </a:pPr>
            <a:r>
              <a:rPr lang="ko-KR" altLang="en-US" sz="1400"/>
              <a:t>이웃교회</a:t>
            </a:r>
          </a:p>
          <a:p>
            <a:pPr algn="ctr">
              <a:defRPr lang="ko-KR" altLang="en-US"/>
            </a:pPr>
            <a:r>
              <a:rPr lang="ko-KR" altLang="en-US" sz="1400"/>
              <a:t>마음열기</a:t>
            </a:r>
            <a:r>
              <a:rPr lang="en-US" altLang="ko-KR" sz="1400"/>
              <a:t> </a:t>
            </a:r>
          </a:p>
          <a:p>
            <a:pPr algn="ctr">
              <a:defRPr lang="ko-KR" altLang="en-US"/>
            </a:pPr>
            <a:r>
              <a:rPr lang="ko-KR" altLang="en-US" sz="1400"/>
              <a:t>실제고민 이야기</a:t>
            </a:r>
            <a:r>
              <a:rPr lang="en-US" altLang="ko-KR" sz="1400"/>
              <a:t> </a:t>
            </a:r>
          </a:p>
          <a:p>
            <a:pPr algn="ctr">
              <a:defRPr lang="ko-KR" altLang="en-US"/>
            </a:pPr>
            <a:r>
              <a:rPr lang="ko-KR" altLang="en-US" sz="1400"/>
              <a:t>마음을 여는 질문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2258786" y="4644424"/>
            <a:ext cx="4572000" cy="11543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lang="ko-KR" altLang="en-US"/>
            </a:pPr>
            <a:r>
              <a:rPr lang="ko-KR" altLang="en-US" sz="1400"/>
              <a:t>초대교회</a:t>
            </a:r>
          </a:p>
          <a:p>
            <a:pPr algn="ctr">
              <a:defRPr lang="ko-KR" altLang="en-US"/>
            </a:pPr>
            <a:r>
              <a:rPr lang="ko-KR" altLang="en-US" sz="1400"/>
              <a:t>말씀알기</a:t>
            </a:r>
          </a:p>
          <a:p>
            <a:pPr algn="ctr">
              <a:defRPr lang="ko-KR" altLang="en-US"/>
            </a:pPr>
            <a:r>
              <a:rPr lang="en-US" altLang="ko-KR" sz="1400"/>
              <a:t>(</a:t>
            </a:r>
            <a:r>
              <a:rPr lang="ko-KR" altLang="en-US" sz="1400"/>
              <a:t>예루살렘교회</a:t>
            </a:r>
            <a:r>
              <a:rPr lang="en-US" altLang="ko-KR" sz="1400"/>
              <a:t>)</a:t>
            </a:r>
          </a:p>
          <a:p>
            <a:pPr algn="ctr">
              <a:defRPr lang="ko-KR" altLang="en-US"/>
            </a:pPr>
            <a:r>
              <a:rPr lang="ko-KR" altLang="en-US" sz="1400"/>
              <a:t>성경</a:t>
            </a:r>
          </a:p>
          <a:p>
            <a:pPr algn="ctr">
              <a:defRPr lang="ko-KR" altLang="en-US"/>
            </a:pPr>
            <a:r>
              <a:rPr lang="en-US" altLang="ko-KR" sz="1400"/>
              <a:t>(</a:t>
            </a:r>
            <a:r>
              <a:rPr lang="ko-KR" altLang="en-US" sz="1400"/>
              <a:t>사도행전</a:t>
            </a:r>
            <a:r>
              <a:rPr lang="en-US" altLang="ko-KR" sz="140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73180" t="50300" r="19200" b="24810"/>
          <a:stretch>
            <a:fillRect/>
          </a:stretch>
        </p:blipFill>
        <p:spPr>
          <a:xfrm>
            <a:off x="3693657" y="1046708"/>
            <a:ext cx="1702259" cy="170691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직사각형 36"/>
          <p:cNvSpPr/>
          <p:nvPr/>
        </p:nvSpPr>
        <p:spPr>
          <a:xfrm>
            <a:off x="3714270" y="2708919"/>
            <a:ext cx="1644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/>
              <a:t>교회 이야기</a:t>
            </a:r>
          </a:p>
          <a:p>
            <a:pPr algn="ctr">
              <a:defRPr lang="ko-KR" altLang="en-US"/>
            </a:pPr>
            <a:r>
              <a:rPr lang="en-US" altLang="ko-KR"/>
              <a:t>(Church story)</a:t>
            </a:r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3. </a:t>
            </a:r>
            <a:r>
              <a:rPr lang="ko-KR" altLang="en-US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교재구성</a:t>
            </a:r>
          </a:p>
        </p:txBody>
      </p:sp>
      <p:sp>
        <p:nvSpPr>
          <p:cNvPr id="51" name="타원 50"/>
          <p:cNvSpPr/>
          <p:nvPr/>
        </p:nvSpPr>
        <p:spPr>
          <a:xfrm>
            <a:off x="6566205" y="4378231"/>
            <a:ext cx="1728192" cy="17281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911249" y="3809517"/>
            <a:ext cx="3038104" cy="38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/>
              <a:t>우리 이야기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5148064" y="48598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lang="ko-KR" altLang="en-US"/>
            </a:pPr>
            <a:r>
              <a:rPr lang="ko-KR" altLang="en-US" sz="1400">
                <a:solidFill>
                  <a:schemeClr val="tx2">
                    <a:lumMod val="50000"/>
                  </a:schemeClr>
                </a:solidFill>
              </a:rPr>
              <a:t>우리교회</a:t>
            </a:r>
          </a:p>
          <a:p>
            <a:pPr algn="ctr">
              <a:defRPr lang="ko-KR" altLang="en-US"/>
            </a:pPr>
            <a:r>
              <a:rPr lang="ko-KR" altLang="en-US" sz="1400">
                <a:solidFill>
                  <a:schemeClr val="tx2">
                    <a:lumMod val="50000"/>
                  </a:schemeClr>
                </a:solidFill>
              </a:rPr>
              <a:t>적용하기</a:t>
            </a:r>
          </a:p>
          <a:p>
            <a:pPr algn="ctr">
              <a:defRPr lang="ko-KR" altLang="en-US"/>
            </a:pPr>
            <a:r>
              <a:rPr lang="ko-KR" altLang="en-US" sz="1400">
                <a:solidFill>
                  <a:schemeClr val="tx2">
                    <a:lumMod val="50000"/>
                  </a:schemeClr>
                </a:solidFill>
              </a:rPr>
              <a:t>실천적인 내용</a:t>
            </a:r>
          </a:p>
        </p:txBody>
      </p:sp>
      <p:cxnSp>
        <p:nvCxnSpPr>
          <p:cNvPr id="54" name="직선 화살표 연결선 53"/>
          <p:cNvCxnSpPr/>
          <p:nvPr/>
        </p:nvCxnSpPr>
        <p:spPr>
          <a:xfrm>
            <a:off x="2739059" y="5188093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>
            <a:off x="5724128" y="5195053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9"/>
          <p:cNvSpPr/>
          <p:nvPr/>
        </p:nvSpPr>
        <p:spPr>
          <a:xfrm>
            <a:off x="4786283" y="1232756"/>
            <a:ext cx="576064" cy="34677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/>
              <a:t>주제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7504" y="841006"/>
            <a:ext cx="4163299" cy="54683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86283" y="2691875"/>
            <a:ext cx="314363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>
                <a:solidFill>
                  <a:schemeClr val="tx1"/>
                </a:solidFill>
              </a:rPr>
              <a:t>성전에 모이기를 힘쓰고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행 </a:t>
            </a:r>
            <a:r>
              <a:rPr lang="en-US" altLang="ko-KR" sz="1600" dirty="0">
                <a:solidFill>
                  <a:schemeClr val="tx1"/>
                </a:solidFill>
              </a:rPr>
              <a:t>2:46)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786283" y="2286164"/>
            <a:ext cx="1104333" cy="369707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/>
              <a:t>주제말씀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786283" y="4045728"/>
            <a:ext cx="1660094" cy="362187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/>
              <a:t>이야기 속으로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80376" y="1638092"/>
            <a:ext cx="22204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/>
              <a:t>교회</a:t>
            </a:r>
            <a:r>
              <a:rPr lang="en-US" altLang="ko-KR" sz="1600" dirty="0"/>
              <a:t>, </a:t>
            </a:r>
            <a:r>
              <a:rPr lang="ko-KR" altLang="en-US" sz="1600" dirty="0"/>
              <a:t>예배하는 공동체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4435948"/>
            <a:ext cx="18473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4421430"/>
            <a:ext cx="4352474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고</a:t>
            </a:r>
            <a:r>
              <a:rPr lang="en-US" altLang="ko-KR" sz="1600" dirty="0" smtClean="0">
                <a:solidFill>
                  <a:schemeClr val="tx1"/>
                </a:solidFill>
              </a:rPr>
              <a:t>3</a:t>
            </a:r>
            <a:r>
              <a:rPr lang="ko-KR" altLang="en-US" sz="1600" dirty="0" smtClean="0">
                <a:solidFill>
                  <a:schemeClr val="tx1"/>
                </a:solidFill>
              </a:rPr>
              <a:t>이라서 주일날 교회 가기가 부담스럽다는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 algn="just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학생의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고민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en-US" altLang="ko-KR" sz="1600" dirty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혼자 예배 드렸던 경험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en-US" altLang="ko-KR" sz="1600" dirty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교회에서 예배 드릴 때와 다른 점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r>
              <a:rPr lang="en-US" altLang="ko-KR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  <a:endParaRPr lang="ko-KR" altLang="en-US" sz="3200" dirty="0">
              <a:solidFill>
                <a:schemeClr val="bg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r="50000"/>
          <a:stretch>
            <a:fillRect/>
          </a:stretch>
        </p:blipFill>
        <p:spPr>
          <a:xfrm>
            <a:off x="107503" y="848561"/>
            <a:ext cx="4161687" cy="5468400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4786282" y="1232756"/>
            <a:ext cx="1801942" cy="34677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/>
              <a:t>초대교회 이야기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0376" y="1638092"/>
            <a:ext cx="188064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/>
              <a:t>사도행전 </a:t>
            </a:r>
            <a:r>
              <a:rPr lang="en-US" altLang="ko-KR" sz="1600" dirty="0" smtClean="0"/>
              <a:t>1:1~2:47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4422594"/>
            <a:ext cx="18473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88024" y="2312784"/>
            <a:ext cx="1188132" cy="34677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/>
              <a:t>지도자 </a:t>
            </a:r>
            <a:r>
              <a:rPr lang="en-US" altLang="ko-KR" dirty="0" smtClean="0"/>
              <a:t>Tip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2731570"/>
            <a:ext cx="421140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/>
              <a:t>성도가 왜 교회에 함께 모여야 하는지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말씀을 보며 이유를 깨닫는다</a:t>
            </a:r>
            <a:r>
              <a:rPr lang="en-US" altLang="ko-KR" sz="1600" dirty="0" smtClean="0"/>
              <a:t>.</a:t>
            </a:r>
          </a:p>
          <a:p>
            <a:pPr lvl="0">
              <a:defRPr lang="ko-KR" altLang="en-US"/>
            </a:pPr>
            <a:endParaRPr lang="en-US" altLang="ko-KR" sz="1600" dirty="0"/>
          </a:p>
          <a:p>
            <a:pPr lvl="0">
              <a:defRPr lang="ko-KR" altLang="en-US"/>
            </a:pPr>
            <a:r>
              <a:rPr lang="ko-KR" altLang="en-US" sz="1600" dirty="0" smtClean="0"/>
              <a:t>함께 </a:t>
            </a:r>
            <a:r>
              <a:rPr lang="ko-KR" altLang="en-US" sz="1600" dirty="0" err="1" smtClean="0"/>
              <a:t>모일때</a:t>
            </a:r>
            <a:r>
              <a:rPr lang="ko-KR" altLang="en-US" sz="1600" dirty="0" smtClean="0"/>
              <a:t> 성령이 강하게 역사하고 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교회의 공동체적 능력이 나타남을 알려준다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r>
              <a:rPr lang="en-US" altLang="ko-KR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  <a:endParaRPr lang="ko-KR" altLang="en-US" sz="3200" dirty="0">
              <a:solidFill>
                <a:schemeClr val="bg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50000"/>
          <a:stretch>
            <a:fillRect/>
          </a:stretch>
        </p:blipFill>
        <p:spPr>
          <a:xfrm>
            <a:off x="107504" y="836712"/>
            <a:ext cx="4161687" cy="5468400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4786282" y="1232756"/>
            <a:ext cx="1333890" cy="34677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/>
              <a:t>우리 이야기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0376" y="1638092"/>
            <a:ext cx="324960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600" dirty="0" smtClean="0"/>
              <a:t>Worship check</a:t>
            </a:r>
          </a:p>
          <a:p>
            <a:pPr lvl="0">
              <a:defRPr lang="ko-KR" altLang="en-US"/>
            </a:pPr>
            <a:r>
              <a:rPr lang="en-US" altLang="ko-KR" sz="1600" dirty="0" smtClean="0"/>
              <a:t>Worship type check</a:t>
            </a:r>
          </a:p>
          <a:p>
            <a:pPr lvl="0">
              <a:defRPr lang="ko-KR" altLang="en-US"/>
            </a:pPr>
            <a:r>
              <a:rPr lang="ko-KR" altLang="en-US" sz="1600" dirty="0" smtClean="0"/>
              <a:t>예배 드리는 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나의 약속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결단</a:t>
            </a:r>
            <a:r>
              <a:rPr lang="en-US" altLang="ko-KR" sz="1600" dirty="0" smtClean="0"/>
              <a:t>)</a:t>
            </a:r>
            <a:endParaRPr lang="en-US" altLang="ko-KR" sz="1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788024" y="2838903"/>
            <a:ext cx="1188132" cy="34677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/>
              <a:t>지도자 </a:t>
            </a:r>
            <a:r>
              <a:rPr lang="en-US" altLang="ko-KR" dirty="0" smtClean="0"/>
              <a:t>Tip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3257689"/>
            <a:ext cx="41665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/>
              <a:t>우리이야기를 통해 청소년들 각자 바람직한</a:t>
            </a:r>
            <a:endParaRPr lang="en-US" altLang="ko-KR" sz="1600" dirty="0" smtClean="0"/>
          </a:p>
          <a:p>
            <a:pPr lvl="0">
              <a:defRPr lang="ko-KR" altLang="en-US"/>
            </a:pPr>
            <a:r>
              <a:rPr lang="ko-KR" altLang="en-US" sz="1600" dirty="0" smtClean="0"/>
              <a:t>예배자가 될 수 있도록 이끌어 준다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r>
              <a:rPr lang="en-US" altLang="ko-KR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  <a:endParaRPr lang="ko-KR" altLang="en-US" sz="3200" dirty="0">
              <a:solidFill>
                <a:schemeClr val="bg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r="50000"/>
          <a:stretch>
            <a:fillRect/>
          </a:stretch>
        </p:blipFill>
        <p:spPr>
          <a:xfrm>
            <a:off x="107504" y="836712"/>
            <a:ext cx="4161687" cy="5468400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4786283" y="1232756"/>
            <a:ext cx="576064" cy="34677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주제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6283" y="2691875"/>
            <a:ext cx="365196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그들이 사도의 가르침을 받아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행 </a:t>
            </a:r>
            <a:r>
              <a:rPr lang="en-US" altLang="ko-KR" sz="1600" dirty="0" smtClean="0">
                <a:solidFill>
                  <a:schemeClr val="tx1"/>
                </a:solidFill>
              </a:rPr>
              <a:t>2:42)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86283" y="2286164"/>
            <a:ext cx="1104333" cy="36970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주제말씀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786283" y="4045728"/>
            <a:ext cx="1660094" cy="36218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</a:rPr>
              <a:t>이야기 속으로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0376" y="1638092"/>
            <a:ext cx="255069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/>
              <a:t>교회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세우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교육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는 </a:t>
            </a:r>
            <a:r>
              <a:rPr lang="ko-KR" altLang="en-US" sz="1600" dirty="0"/>
              <a:t>공동체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4" y="4435948"/>
            <a:ext cx="18473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4421430"/>
            <a:ext cx="4371710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공과시간이 지루하고 필요성을 못 느끼겠다는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학생의 고민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en-US" altLang="ko-KR" sz="1600" dirty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공과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분반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</a:rPr>
              <a:t>공부를 통해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느낀점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en-US" altLang="ko-KR" sz="1600" dirty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교회선생님과 학교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학원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</a:rPr>
              <a:t>선생님과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다른점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lvl="0">
              <a:defRPr lang="ko-KR" altLang="en-US"/>
            </a:pP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4256" y="107919"/>
            <a:ext cx="2369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r>
              <a:rPr lang="en-US" altLang="ko-KR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교재설명</a:t>
            </a:r>
            <a:endParaRPr lang="ko-KR" altLang="en-US" sz="3200" dirty="0">
              <a:solidFill>
                <a:schemeClr val="bg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561</Words>
  <Application>Microsoft Office PowerPoint</Application>
  <PresentationFormat>화면 슬라이드 쇼(4:3)</PresentationFormat>
  <Paragraphs>169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굴림</vt:lpstr>
      <vt:lpstr>Arial</vt:lpstr>
      <vt:lpstr>다음_SemiBold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hansol</dc:creator>
  <cp:lastModifiedBy>choi</cp:lastModifiedBy>
  <cp:revision>89</cp:revision>
  <dcterms:created xsi:type="dcterms:W3CDTF">2015-05-04T14:32:52Z</dcterms:created>
  <dcterms:modified xsi:type="dcterms:W3CDTF">2015-05-10T08:37:46Z</dcterms:modified>
</cp:coreProperties>
</file>