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56" r:id="rId3"/>
    <p:sldId id="257" r:id="rId4"/>
    <p:sldId id="258" r:id="rId5"/>
    <p:sldId id="259" r:id="rId6"/>
    <p:sldId id="262" r:id="rId7"/>
    <p:sldId id="265" r:id="rId8"/>
    <p:sldId id="268" r:id="rId9"/>
    <p:sldId id="272" r:id="rId10"/>
    <p:sldId id="260" r:id="rId11"/>
    <p:sldId id="263" r:id="rId12"/>
    <p:sldId id="266" r:id="rId13"/>
    <p:sldId id="269" r:id="rId14"/>
    <p:sldId id="261" r:id="rId15"/>
    <p:sldId id="264" r:id="rId16"/>
    <p:sldId id="267" r:id="rId17"/>
    <p:sldId id="270" r:id="rId18"/>
    <p:sldId id="273" r:id="rId19"/>
    <p:sldId id="274" r:id="rId2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896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01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61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81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741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15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9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657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58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885F70-E267-4598-B471-24548062CB19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1C0A71-8CB6-4BBD-8410-4A5C8B29E3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CB0ADF-F88E-D4D8-10CA-C6F63B77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96" y="216017"/>
            <a:ext cx="8534400" cy="1507067"/>
          </a:xfrm>
        </p:spPr>
        <p:txBody>
          <a:bodyPr/>
          <a:lstStyle/>
          <a:p>
            <a:r>
              <a:rPr lang="en-US" altLang="ko-KR" b="1" dirty="0"/>
              <a:t>NEW ZEALAND (AOTEAROA)</a:t>
            </a:r>
            <a:br>
              <a:rPr lang="en-US" altLang="ko-KR" b="1" dirty="0"/>
            </a:br>
            <a:r>
              <a:rPr lang="ko-KR" altLang="en-US" b="1" dirty="0"/>
              <a:t>길고 하얀 구름의 나라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3CAF748-F0B0-4088-B34E-320D3F1D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81" y="1870745"/>
            <a:ext cx="6250031" cy="4085438"/>
          </a:xfrm>
        </p:spPr>
      </p:pic>
    </p:spTree>
    <p:extLst>
      <p:ext uri="{BB962C8B-B14F-4D97-AF65-F5344CB8AC3E}">
        <p14:creationId xmlns:p14="http://schemas.microsoft.com/office/powerpoint/2010/main" val="155854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8EADA-3E4F-7AF4-D95C-691D81DD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23" y="442520"/>
            <a:ext cx="8534400" cy="1507067"/>
          </a:xfrm>
        </p:spPr>
        <p:txBody>
          <a:bodyPr/>
          <a:lstStyle/>
          <a:p>
            <a:r>
              <a:rPr lang="ko-KR" altLang="en-US" b="1" dirty="0"/>
              <a:t>오클랜드</a:t>
            </a:r>
            <a:r>
              <a:rPr lang="en-US" altLang="ko-KR" b="1" dirty="0"/>
              <a:t>(City of Sail)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CAD9B0-4E31-A499-92F4-1DF3D97C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23" y="2262931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/>
              <a:t>뉴질랜드 북 섬에 위치한 항구도시로 </a:t>
            </a:r>
            <a:r>
              <a:rPr lang="en-US" altLang="ko-KR" b="1" dirty="0"/>
              <a:t>150</a:t>
            </a:r>
            <a:r>
              <a:rPr lang="ko-KR" altLang="en-US" b="1" dirty="0"/>
              <a:t>만 인구의 최대 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</a:t>
            </a:r>
            <a:r>
              <a:rPr lang="ko-KR" altLang="en-US" b="1" dirty="0"/>
              <a:t>도시이며 경제 중심지이다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많은 나라</a:t>
            </a:r>
            <a:r>
              <a:rPr lang="en-US" altLang="ko-KR" b="1" dirty="0"/>
              <a:t>, </a:t>
            </a:r>
            <a:r>
              <a:rPr lang="ko-KR" altLang="en-US" b="1" dirty="0"/>
              <a:t>민족들이 모여 사는 이민 중심 도시로</a:t>
            </a:r>
            <a:r>
              <a:rPr lang="en-US" altLang="ko-KR" b="1" dirty="0"/>
              <a:t> </a:t>
            </a:r>
            <a:r>
              <a:rPr lang="ko-KR" altLang="en-US" b="1" dirty="0"/>
              <a:t>다양한 종교가</a:t>
            </a:r>
            <a:r>
              <a:rPr lang="en-US" altLang="ko-KR" b="1" dirty="0"/>
              <a:t>(</a:t>
            </a:r>
            <a:r>
              <a:rPr lang="ko-KR" altLang="en-US" b="1" dirty="0"/>
              <a:t>기독교</a:t>
            </a:r>
            <a:r>
              <a:rPr lang="en-US" altLang="ko-KR" b="1" dirty="0"/>
              <a:t>, </a:t>
            </a:r>
            <a:r>
              <a:rPr lang="ko-KR" altLang="en-US" b="1" dirty="0"/>
              <a:t>힌두교</a:t>
            </a:r>
            <a:r>
              <a:rPr lang="en-US" altLang="ko-KR" b="1" dirty="0"/>
              <a:t>, </a:t>
            </a:r>
            <a:r>
              <a:rPr lang="ko-KR" altLang="en-US" b="1" dirty="0"/>
              <a:t>불교</a:t>
            </a:r>
            <a:r>
              <a:rPr lang="en-US" altLang="ko-KR" b="1" dirty="0"/>
              <a:t>, </a:t>
            </a:r>
            <a:r>
              <a:rPr lang="ko-KR" altLang="en-US" b="1" dirty="0"/>
              <a:t>이슬람교</a:t>
            </a:r>
            <a:r>
              <a:rPr lang="en-US" altLang="ko-KR" b="1" dirty="0"/>
              <a:t>, </a:t>
            </a:r>
            <a:r>
              <a:rPr lang="ko-KR" altLang="en-US" b="1" dirty="0" err="1"/>
              <a:t>시크교</a:t>
            </a:r>
            <a:r>
              <a:rPr lang="ko-KR" altLang="en-US" b="1" dirty="0"/>
              <a:t> 등</a:t>
            </a:r>
            <a:r>
              <a:rPr lang="en-US" altLang="ko-KR" b="1" dirty="0"/>
              <a:t>)</a:t>
            </a:r>
            <a:r>
              <a:rPr lang="ko-KR" altLang="en-US" b="1" dirty="0"/>
              <a:t> 공존하는 도시이다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뉴질랜드 한인 </a:t>
            </a:r>
            <a:r>
              <a:rPr lang="en-US" altLang="ko-KR" b="1" dirty="0"/>
              <a:t>3</a:t>
            </a:r>
            <a:r>
              <a:rPr lang="ko-KR" altLang="en-US" b="1" dirty="0"/>
              <a:t>만 </a:t>
            </a:r>
            <a:r>
              <a:rPr lang="en-US" altLang="ko-KR" b="1" dirty="0"/>
              <a:t>5000</a:t>
            </a:r>
            <a:r>
              <a:rPr lang="ko-KR" altLang="en-US" b="1" dirty="0"/>
              <a:t>명 중 </a:t>
            </a:r>
            <a:r>
              <a:rPr lang="en-US" altLang="ko-KR" b="1" dirty="0"/>
              <a:t>73%</a:t>
            </a:r>
            <a:r>
              <a:rPr lang="ko-KR" altLang="en-US" b="1" dirty="0"/>
              <a:t>의 한인들이 거주하는 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</a:t>
            </a:r>
            <a:r>
              <a:rPr lang="ko-KR" altLang="en-US" b="1" dirty="0"/>
              <a:t>지역으로 뉴질랜드 한인감리교회인 서울연회 남태평양 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</a:t>
            </a:r>
            <a:r>
              <a:rPr lang="ko-KR" altLang="en-US" b="1" dirty="0" err="1"/>
              <a:t>지방회</a:t>
            </a:r>
            <a:r>
              <a:rPr lang="ko-KR" altLang="en-US" b="1" dirty="0"/>
              <a:t> </a:t>
            </a:r>
            <a:r>
              <a:rPr lang="en-US" altLang="ko-KR" b="1" dirty="0"/>
              <a:t>19</a:t>
            </a:r>
            <a:r>
              <a:rPr lang="ko-KR" altLang="en-US" b="1" dirty="0"/>
              <a:t>개 교회 중 </a:t>
            </a:r>
            <a:r>
              <a:rPr lang="en-US" altLang="ko-KR" b="1" dirty="0"/>
              <a:t>11</a:t>
            </a:r>
            <a:r>
              <a:rPr lang="ko-KR" altLang="en-US" b="1" dirty="0"/>
              <a:t>개 교회가 있는 곳이다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많은 </a:t>
            </a:r>
            <a:r>
              <a:rPr lang="ko-KR" altLang="en-US" b="1" dirty="0" err="1"/>
              <a:t>초교파</a:t>
            </a:r>
            <a:r>
              <a:rPr lang="ko-KR" altLang="en-US" b="1" dirty="0"/>
              <a:t> 선교사들이 오클랜드를 중심으로 태평양 사역을 하고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5405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7CE7B8-1804-CC68-ED88-1A5C6197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6685"/>
            <a:ext cx="8534400" cy="1507067"/>
          </a:xfrm>
        </p:spPr>
        <p:txBody>
          <a:bodyPr/>
          <a:lstStyle/>
          <a:p>
            <a:r>
              <a:rPr lang="ko-KR" altLang="en-US" b="1" dirty="0"/>
              <a:t>오클랜드 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68DDB8-4022-F20C-4DA5-E954FE2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86762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/>
              <a:t>이민자들이 제일 많이 거주하는 오클랜드에서 다양한        인종과 종교를 경험한다</a:t>
            </a:r>
            <a:r>
              <a:rPr lang="en-US" altLang="ko-KR" b="1" dirty="0"/>
              <a:t>.(</a:t>
            </a:r>
            <a:r>
              <a:rPr lang="ko-KR" altLang="en-US" b="1" dirty="0"/>
              <a:t>힌두사원</a:t>
            </a:r>
            <a:r>
              <a:rPr lang="en-US" altLang="ko-KR" b="1" dirty="0"/>
              <a:t>, </a:t>
            </a:r>
            <a:r>
              <a:rPr lang="ko-KR" altLang="en-US" b="1" dirty="0"/>
              <a:t>이슬람사원</a:t>
            </a:r>
            <a:r>
              <a:rPr lang="en-US" altLang="ko-KR" b="1" dirty="0"/>
              <a:t>, </a:t>
            </a:r>
            <a:r>
              <a:rPr lang="ko-KR" altLang="en-US" b="1" dirty="0"/>
              <a:t>정교회 등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/>
              <a:t>오클랜드의 한인교회를 방문하여 이민 한인사역에 대한   이야기를 현지 목사를 통해 들어본다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오클랜드를 거점으로 사역하시는 선교사를 만나서              선교사역의 다양한 경험을 들어본다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오클랜드의 아름다운 명소를 방문하고 뉴질랜드의 삶을    체험해 본다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대 자연속에서 하는 침례를 통해 새로운 삶을 살아기길      결심하는 시간을 가진다</a:t>
            </a:r>
            <a:r>
              <a:rPr lang="en-US" altLang="ko-KR" b="1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6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AC2DED-E0CD-A43D-B572-60142360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/>
              <a:t>오클랜드 방문지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F6D57E-6151-22C3-F456-2A35222E6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62931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altLang="ko-KR" b="1" dirty="0"/>
              <a:t>1857</a:t>
            </a:r>
            <a:r>
              <a:rPr lang="ko-KR" altLang="en-US" b="1" dirty="0"/>
              <a:t>년에 오클랜드에 세운 성공회 교회</a:t>
            </a:r>
            <a:endParaRPr lang="en-US" altLang="ko-KR" b="1" dirty="0"/>
          </a:p>
          <a:p>
            <a:pPr algn="just"/>
            <a:r>
              <a:rPr lang="en-US" altLang="ko-KR" b="1" dirty="0"/>
              <a:t>6.25 </a:t>
            </a:r>
            <a:r>
              <a:rPr lang="ko-KR" altLang="en-US" b="1" dirty="0"/>
              <a:t>뉴질랜드 참전용사 기념비</a:t>
            </a:r>
            <a:endParaRPr lang="en-US" altLang="ko-KR" b="1" dirty="0"/>
          </a:p>
          <a:p>
            <a:pPr algn="just"/>
            <a:r>
              <a:rPr lang="ko-KR" altLang="en-US" b="1" dirty="0"/>
              <a:t>전쟁 기념관</a:t>
            </a:r>
            <a:endParaRPr lang="en-US" altLang="ko-KR" b="1" dirty="0"/>
          </a:p>
          <a:p>
            <a:pPr algn="just"/>
            <a:r>
              <a:rPr lang="ko-KR" altLang="en-US" b="1" dirty="0"/>
              <a:t>마운트 이든</a:t>
            </a:r>
            <a:r>
              <a:rPr lang="en-US" altLang="ko-KR" b="1" dirty="0"/>
              <a:t>, </a:t>
            </a:r>
            <a:r>
              <a:rPr lang="ko-KR" altLang="en-US" b="1" dirty="0" err="1"/>
              <a:t>데본포트</a:t>
            </a:r>
            <a:r>
              <a:rPr lang="en-US" altLang="ko-KR" b="1" dirty="0"/>
              <a:t>, </a:t>
            </a:r>
            <a:r>
              <a:rPr lang="ko-KR" altLang="en-US" b="1" dirty="0" err="1"/>
              <a:t>미션베이</a:t>
            </a:r>
            <a:r>
              <a:rPr lang="en-US" altLang="ko-KR" b="1" dirty="0"/>
              <a:t>, </a:t>
            </a:r>
            <a:r>
              <a:rPr lang="ko-KR" altLang="en-US" b="1" dirty="0"/>
              <a:t>오클랜드 주변 해변</a:t>
            </a:r>
            <a:r>
              <a:rPr lang="en-US" altLang="ko-KR" b="1" dirty="0"/>
              <a:t> </a:t>
            </a:r>
            <a:r>
              <a:rPr lang="ko-KR" altLang="en-US" b="1" dirty="0"/>
              <a:t>등</a:t>
            </a:r>
            <a:endParaRPr lang="en-US" altLang="ko-KR" b="1" dirty="0"/>
          </a:p>
          <a:p>
            <a:pPr algn="just"/>
            <a:r>
              <a:rPr lang="ko-KR" altLang="en-US" b="1" dirty="0"/>
              <a:t>한인교회 방문</a:t>
            </a:r>
            <a:endParaRPr lang="en-US" altLang="ko-KR" b="1" dirty="0"/>
          </a:p>
          <a:p>
            <a:pPr algn="just"/>
            <a:r>
              <a:rPr lang="ko-KR" altLang="en-US" b="1" dirty="0"/>
              <a:t>현지</a:t>
            </a:r>
            <a:r>
              <a:rPr lang="en-US" altLang="ko-KR" b="1" dirty="0"/>
              <a:t>, </a:t>
            </a:r>
            <a:r>
              <a:rPr lang="ko-KR" altLang="en-US" b="1" dirty="0"/>
              <a:t>신학교 방문</a:t>
            </a:r>
            <a:endParaRPr lang="en-US" altLang="ko-KR" b="1" dirty="0"/>
          </a:p>
          <a:p>
            <a:pPr algn="just"/>
            <a:r>
              <a:rPr lang="ko-KR" altLang="en-US" b="1" dirty="0"/>
              <a:t>현지</a:t>
            </a:r>
            <a:r>
              <a:rPr lang="en-US" altLang="ko-KR" b="1" dirty="0"/>
              <a:t>, </a:t>
            </a:r>
            <a:r>
              <a:rPr lang="ko-KR" altLang="en-US" b="1" dirty="0"/>
              <a:t>선교사 선교지 방문</a:t>
            </a:r>
            <a:endParaRPr lang="en-US" altLang="ko-KR" b="1" dirty="0"/>
          </a:p>
          <a:p>
            <a:pPr algn="just"/>
            <a:r>
              <a:rPr lang="ko-KR" altLang="en-US" b="1" dirty="0"/>
              <a:t>현지</a:t>
            </a:r>
            <a:r>
              <a:rPr lang="en-US" altLang="ko-KR" b="1" dirty="0"/>
              <a:t>, </a:t>
            </a:r>
            <a:r>
              <a:rPr lang="ko-KR" altLang="en-US" b="1" dirty="0"/>
              <a:t>시장 방문</a:t>
            </a:r>
          </a:p>
        </p:txBody>
      </p:sp>
    </p:spTree>
    <p:extLst>
      <p:ext uri="{BB962C8B-B14F-4D97-AF65-F5344CB8AC3E}">
        <p14:creationId xmlns:p14="http://schemas.microsoft.com/office/powerpoint/2010/main" val="1322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5C50B-4D04-4E04-A0BC-F5F7CCD8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884" y="2984132"/>
            <a:ext cx="8193024" cy="1143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FA437DFF-9098-AFD4-5B42-78899BC835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0"/>
            <a:ext cx="6095995" cy="3428997"/>
          </a:xfrm>
        </p:spPr>
      </p:pic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FE20B6C9-60F8-4A2B-2075-965FFAB70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84" y="3428999"/>
            <a:ext cx="6163106" cy="3286386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D43DB81-BF14-B9C1-C793-48B15A41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6" cy="3429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F449800-109F-5EEB-1F5F-5EE6788A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5996" cy="32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45280A-AD06-7DFA-A1BF-7B09B6E4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 err="1"/>
              <a:t>로토루아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 err="1"/>
              <a:t>타우포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51CF8F-EE39-8335-2EA5-FC7A62AD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80376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/>
              <a:t>화산지대로 </a:t>
            </a:r>
            <a:r>
              <a:rPr lang="ko-KR" altLang="en-US" b="1" dirty="0" err="1"/>
              <a:t>마오리</a:t>
            </a:r>
            <a:r>
              <a:rPr lang="ko-KR" altLang="en-US" b="1" dirty="0"/>
              <a:t> 문화 중심의 뉴질랜드 대표적인 관광지이다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지금 현재도 화산 활동을 하고 있는 지역이며 온천과 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</a:t>
            </a:r>
            <a:r>
              <a:rPr lang="ko-KR" altLang="en-US" b="1" dirty="0"/>
              <a:t>간헐천이 있다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 err="1"/>
              <a:t>로토루아는</a:t>
            </a:r>
            <a:r>
              <a:rPr lang="ko-KR" altLang="en-US" b="1" dirty="0"/>
              <a:t> 뉴질랜드에서 두번째로 큰 호수로 한국 가요 </a:t>
            </a:r>
            <a:r>
              <a:rPr lang="en-US" altLang="ko-KR" b="1" dirty="0"/>
              <a:t>“</a:t>
            </a:r>
            <a:r>
              <a:rPr lang="ko-KR" altLang="en-US" b="1" dirty="0"/>
              <a:t>연가</a:t>
            </a:r>
            <a:r>
              <a:rPr lang="en-US" altLang="ko-KR" b="1" dirty="0"/>
              <a:t>”</a:t>
            </a:r>
            <a:r>
              <a:rPr lang="ko-KR" altLang="en-US" b="1" dirty="0"/>
              <a:t>의 무대인 </a:t>
            </a:r>
            <a:r>
              <a:rPr lang="ko-KR" altLang="en-US" b="1" dirty="0" err="1"/>
              <a:t>로토루아</a:t>
            </a:r>
            <a:r>
              <a:rPr lang="ko-KR" altLang="en-US" b="1" dirty="0"/>
              <a:t> 호수의 사랑 이야기가 담겨져 </a:t>
            </a:r>
            <a:r>
              <a:rPr lang="en-US" altLang="ko-KR" b="1" dirty="0"/>
              <a:t> </a:t>
            </a:r>
            <a:r>
              <a:rPr lang="ko-KR" altLang="en-US" b="1" dirty="0"/>
              <a:t>있는 지역으로 연가는 </a:t>
            </a:r>
            <a:r>
              <a:rPr lang="en-US" altLang="ko-KR" b="1" dirty="0"/>
              <a:t>6.25</a:t>
            </a:r>
            <a:r>
              <a:rPr lang="ko-KR" altLang="en-US" b="1" dirty="0"/>
              <a:t>때 한국 전쟁 참전 군인으로       부터 전해져 온 </a:t>
            </a:r>
            <a:r>
              <a:rPr lang="ko-KR" altLang="en-US" b="1" dirty="0" err="1"/>
              <a:t>마오리</a:t>
            </a:r>
            <a:r>
              <a:rPr lang="ko-KR" altLang="en-US" b="1" dirty="0"/>
              <a:t> 민요 </a:t>
            </a:r>
            <a:r>
              <a:rPr lang="en-US" altLang="ko-KR" b="1" dirty="0"/>
              <a:t>“</a:t>
            </a:r>
            <a:r>
              <a:rPr lang="ko-KR" altLang="en-US" b="1" dirty="0" err="1"/>
              <a:t>포카레카레와나</a:t>
            </a:r>
            <a:r>
              <a:rPr lang="en-US" altLang="ko-KR" b="1" dirty="0"/>
              <a:t>” </a:t>
            </a:r>
            <a:r>
              <a:rPr lang="ko-KR" altLang="en-US" b="1" dirty="0"/>
              <a:t>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 err="1"/>
              <a:t>타우포는</a:t>
            </a:r>
            <a:r>
              <a:rPr lang="ko-KR" altLang="en-US" b="1" dirty="0"/>
              <a:t> 뉴질랜드에서 제일 큰 호수인 </a:t>
            </a:r>
            <a:r>
              <a:rPr lang="ko-KR" altLang="en-US" b="1" dirty="0" err="1"/>
              <a:t>타우포</a:t>
            </a:r>
            <a:r>
              <a:rPr lang="ko-KR" altLang="en-US" b="1" dirty="0"/>
              <a:t> 호수가 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</a:t>
            </a:r>
            <a:r>
              <a:rPr lang="ko-KR" altLang="en-US" b="1" dirty="0"/>
              <a:t>있는 곳이다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1397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BA6ABA-BF2F-2D7F-AF5A-5E32A786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 err="1"/>
              <a:t>로토루아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 err="1"/>
              <a:t>타우포</a:t>
            </a:r>
            <a:r>
              <a:rPr lang="ko-KR" altLang="en-US" b="1" dirty="0"/>
              <a:t> 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FA0478-78CD-B3E5-26A3-897F84B1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/>
              <a:t>뉴질랜드의 대표적인 </a:t>
            </a:r>
            <a:r>
              <a:rPr lang="ko-KR" altLang="en-US" b="1" dirty="0" err="1"/>
              <a:t>마오리</a:t>
            </a:r>
            <a:r>
              <a:rPr lang="ko-KR" altLang="en-US" b="1" dirty="0"/>
              <a:t> 문화를 체험하면서 그들의   삶과 역사를 경험해 본다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지금도 활동하고 있는 </a:t>
            </a:r>
            <a:r>
              <a:rPr lang="ko-KR" altLang="en-US" b="1" dirty="0" err="1"/>
              <a:t>로토루아의</a:t>
            </a:r>
            <a:r>
              <a:rPr lang="ko-KR" altLang="en-US" b="1" dirty="0"/>
              <a:t> 화산지대를 보며             대자연의 경이로움 속에서 하나님의 살아 움직이시는        손길을 체험해 본다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algn="just"/>
            <a:r>
              <a:rPr lang="ko-KR" altLang="en-US" b="1" dirty="0"/>
              <a:t>아름다운 자연과 노천 유황 온천을 즐기며 힐링 시간을      가진다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원시림 속에서 기도를 통한 하나님과의 교제시간과             </a:t>
            </a:r>
            <a:r>
              <a:rPr lang="ko-KR" altLang="en-US" b="1" dirty="0" err="1"/>
              <a:t>로토루아</a:t>
            </a:r>
            <a:r>
              <a:rPr lang="ko-KR" altLang="en-US" b="1" dirty="0"/>
              <a:t> 온천지에서 </a:t>
            </a:r>
            <a:r>
              <a:rPr lang="ko-KR" altLang="en-US" b="1" dirty="0" err="1"/>
              <a:t>세족식</a:t>
            </a:r>
            <a:r>
              <a:rPr lang="ko-KR" altLang="en-US" b="1" dirty="0"/>
              <a:t> 속에서 감사와 섬김의             마음을 다져본다</a:t>
            </a:r>
            <a:r>
              <a:rPr lang="en-US" altLang="ko-KR" b="1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31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6DF40-E26B-857F-5490-4ABE8C56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 err="1"/>
              <a:t>로토루아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 err="1"/>
              <a:t>타우포</a:t>
            </a:r>
            <a:r>
              <a:rPr lang="ko-KR" altLang="en-US" b="1" dirty="0"/>
              <a:t> 방문지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266B4B-6D98-6639-2AE3-2348FA84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ko-KR" altLang="en-US" b="1" dirty="0"/>
              <a:t>스카이라인 곤돌라 및 중식</a:t>
            </a:r>
            <a:endParaRPr lang="en-US" altLang="ko-KR" b="1" dirty="0"/>
          </a:p>
          <a:p>
            <a:pPr algn="just"/>
            <a:r>
              <a:rPr lang="ko-KR" altLang="en-US" b="1" dirty="0" err="1"/>
              <a:t>로토루아</a:t>
            </a:r>
            <a:r>
              <a:rPr lang="ko-KR" altLang="en-US" b="1" dirty="0"/>
              <a:t> 호수</a:t>
            </a:r>
            <a:r>
              <a:rPr lang="en-US" altLang="ko-KR" b="1" dirty="0"/>
              <a:t>, </a:t>
            </a:r>
            <a:r>
              <a:rPr lang="ko-KR" altLang="en-US" b="1" dirty="0" err="1"/>
              <a:t>가버먼트</a:t>
            </a:r>
            <a:r>
              <a:rPr lang="ko-KR" altLang="en-US" b="1" dirty="0"/>
              <a:t> 가든</a:t>
            </a:r>
            <a:r>
              <a:rPr lang="en-US" altLang="ko-KR" b="1" dirty="0"/>
              <a:t>, </a:t>
            </a:r>
            <a:r>
              <a:rPr lang="ko-KR" altLang="en-US" b="1" dirty="0" err="1"/>
              <a:t>마오리</a:t>
            </a:r>
            <a:r>
              <a:rPr lang="ko-KR" altLang="en-US" b="1" dirty="0"/>
              <a:t> 교회</a:t>
            </a:r>
            <a:endParaRPr lang="en-US" altLang="ko-KR" b="1" dirty="0"/>
          </a:p>
          <a:p>
            <a:pPr algn="just"/>
            <a:r>
              <a:rPr lang="ko-KR" altLang="en-US" b="1" dirty="0" err="1"/>
              <a:t>레드우드</a:t>
            </a:r>
            <a:r>
              <a:rPr lang="ko-KR" altLang="en-US" b="1" dirty="0"/>
              <a:t> 수목원 삼림욕</a:t>
            </a:r>
            <a:endParaRPr lang="en-US" altLang="ko-KR" b="1" dirty="0"/>
          </a:p>
          <a:p>
            <a:pPr algn="just"/>
            <a:r>
              <a:rPr lang="ko-KR" altLang="en-US" b="1" dirty="0" err="1"/>
              <a:t>아그로돔</a:t>
            </a:r>
            <a:r>
              <a:rPr lang="ko-KR" altLang="en-US" b="1" dirty="0"/>
              <a:t> 농장 및 </a:t>
            </a:r>
            <a:r>
              <a:rPr lang="ko-KR" altLang="en-US" b="1" dirty="0" err="1"/>
              <a:t>팜투어</a:t>
            </a:r>
            <a:endParaRPr lang="en-US" altLang="ko-KR" b="1" dirty="0"/>
          </a:p>
          <a:p>
            <a:pPr algn="just"/>
            <a:r>
              <a:rPr lang="ko-KR" altLang="en-US" b="1" dirty="0" err="1"/>
              <a:t>와이토모</a:t>
            </a:r>
            <a:r>
              <a:rPr lang="ko-KR" altLang="en-US" b="1" dirty="0"/>
              <a:t> 석회 동굴</a:t>
            </a:r>
            <a:r>
              <a:rPr lang="en-US" altLang="ko-KR" b="1" dirty="0"/>
              <a:t>(</a:t>
            </a:r>
            <a:r>
              <a:rPr lang="ko-KR" altLang="en-US" b="1" dirty="0"/>
              <a:t>세계 </a:t>
            </a:r>
            <a:r>
              <a:rPr lang="en-US" altLang="ko-KR" b="1" dirty="0"/>
              <a:t>8</a:t>
            </a:r>
            <a:r>
              <a:rPr lang="ko-KR" altLang="en-US" b="1" dirty="0"/>
              <a:t>대 불가사의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와카레와레와</a:t>
            </a:r>
            <a:r>
              <a:rPr lang="ko-KR" altLang="en-US" b="1" dirty="0"/>
              <a:t> </a:t>
            </a:r>
            <a:r>
              <a:rPr lang="ko-KR" altLang="en-US" b="1" dirty="0" err="1"/>
              <a:t>마오리</a:t>
            </a:r>
            <a:r>
              <a:rPr lang="ko-KR" altLang="en-US" b="1" dirty="0"/>
              <a:t> 민속촌 및 지열지대</a:t>
            </a:r>
            <a:endParaRPr lang="en-US" altLang="ko-KR" b="1" dirty="0"/>
          </a:p>
          <a:p>
            <a:pPr algn="just"/>
            <a:r>
              <a:rPr lang="ko-KR" altLang="en-US" b="1" dirty="0"/>
              <a:t>폴리네시안 스파 </a:t>
            </a:r>
            <a:r>
              <a:rPr lang="ko-KR" altLang="en-US" b="1" dirty="0" err="1"/>
              <a:t>온천욕</a:t>
            </a:r>
            <a:endParaRPr lang="en-US" altLang="ko-KR" b="1" dirty="0"/>
          </a:p>
          <a:p>
            <a:pPr algn="just"/>
            <a:r>
              <a:rPr lang="ko-KR" altLang="en-US" b="1" dirty="0" err="1"/>
              <a:t>후카폭포</a:t>
            </a:r>
            <a:r>
              <a:rPr lang="en-US" altLang="ko-KR" b="1" dirty="0"/>
              <a:t>, </a:t>
            </a:r>
            <a:r>
              <a:rPr lang="ko-KR" altLang="en-US" b="1" dirty="0"/>
              <a:t>번지점프 지대</a:t>
            </a:r>
            <a:r>
              <a:rPr lang="en-US" altLang="ko-KR" b="1" dirty="0"/>
              <a:t>, </a:t>
            </a:r>
            <a:r>
              <a:rPr lang="ko-KR" altLang="en-US" b="1" dirty="0" err="1"/>
              <a:t>타우포</a:t>
            </a:r>
            <a:r>
              <a:rPr lang="ko-KR" altLang="en-US" b="1" dirty="0"/>
              <a:t> 호수</a:t>
            </a:r>
          </a:p>
        </p:txBody>
      </p:sp>
    </p:spTree>
    <p:extLst>
      <p:ext uri="{BB962C8B-B14F-4D97-AF65-F5344CB8AC3E}">
        <p14:creationId xmlns:p14="http://schemas.microsoft.com/office/powerpoint/2010/main" val="9846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5C0303-D6A3-1DBF-F217-CE2517CA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488" y="2925409"/>
            <a:ext cx="8193024" cy="1143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769AD14-3E94-5077-CEDC-3D6B7E5F0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9850" cy="3429000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010D0F3B-9113-83F1-1673-D6F10F60D1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75" y="3428997"/>
            <a:ext cx="6094075" cy="3252832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E3B0A2B-374F-DAD7-D81F-04D100A32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6"/>
            <a:ext cx="6094075" cy="32528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EB9D09A-C858-263C-59B4-7988A715B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5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9E0AC4-5067-AEBB-59D8-5DF6C6CA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995" y="368444"/>
            <a:ext cx="7606018" cy="36005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투어 일정표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D875B89-2FFC-2F91-EFC0-DA1BF3E7A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714457"/>
              </p:ext>
            </p:extLst>
          </p:nvPr>
        </p:nvGraphicFramePr>
        <p:xfrm>
          <a:off x="2273417" y="1073792"/>
          <a:ext cx="7625596" cy="5055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41">
                  <a:extLst>
                    <a:ext uri="{9D8B030D-6E8A-4147-A177-3AD203B41FA5}">
                      <a16:colId xmlns:a16="http://schemas.microsoft.com/office/drawing/2014/main" val="96394829"/>
                    </a:ext>
                  </a:extLst>
                </a:gridCol>
                <a:gridCol w="560667">
                  <a:extLst>
                    <a:ext uri="{9D8B030D-6E8A-4147-A177-3AD203B41FA5}">
                      <a16:colId xmlns:a16="http://schemas.microsoft.com/office/drawing/2014/main" val="2334220112"/>
                    </a:ext>
                  </a:extLst>
                </a:gridCol>
                <a:gridCol w="560667">
                  <a:extLst>
                    <a:ext uri="{9D8B030D-6E8A-4147-A177-3AD203B41FA5}">
                      <a16:colId xmlns:a16="http://schemas.microsoft.com/office/drawing/2014/main" val="1313252057"/>
                    </a:ext>
                  </a:extLst>
                </a:gridCol>
                <a:gridCol w="560667">
                  <a:extLst>
                    <a:ext uri="{9D8B030D-6E8A-4147-A177-3AD203B41FA5}">
                      <a16:colId xmlns:a16="http://schemas.microsoft.com/office/drawing/2014/main" val="1372397747"/>
                    </a:ext>
                  </a:extLst>
                </a:gridCol>
                <a:gridCol w="4802687">
                  <a:extLst>
                    <a:ext uri="{9D8B030D-6E8A-4147-A177-3AD203B41FA5}">
                      <a16:colId xmlns:a16="http://schemas.microsoft.com/office/drawing/2014/main" val="146420009"/>
                    </a:ext>
                  </a:extLst>
                </a:gridCol>
                <a:gridCol w="560667">
                  <a:extLst>
                    <a:ext uri="{9D8B030D-6E8A-4147-A177-3AD203B41FA5}">
                      <a16:colId xmlns:a16="http://schemas.microsoft.com/office/drawing/2014/main" val="2038304591"/>
                    </a:ext>
                  </a:extLst>
                </a:gridCol>
              </a:tblGrid>
              <a:tr h="213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일  정  표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ko-KR" altLang="en-US" sz="900" b="1" u="none" strike="noStrike">
                          <a:effectLst/>
                        </a:rPr>
                        <a:t>  영성 트랙킹 뉴질랜드 북섬 </a:t>
                      </a:r>
                      <a:r>
                        <a:rPr lang="en-US" altLang="ko-KR" sz="900" b="1" u="none" strike="noStrike">
                          <a:effectLst/>
                        </a:rPr>
                        <a:t>9</a:t>
                      </a:r>
                      <a:r>
                        <a:rPr lang="ko-KR" altLang="en-US" sz="900" b="1" u="none" strike="noStrike">
                          <a:effectLst/>
                        </a:rPr>
                        <a:t>박 </a:t>
                      </a:r>
                      <a:r>
                        <a:rPr lang="en-US" altLang="ko-KR" sz="900" b="1" u="none" strike="noStrike">
                          <a:effectLst/>
                        </a:rPr>
                        <a:t>10</a:t>
                      </a:r>
                      <a:r>
                        <a:rPr lang="ko-KR" altLang="en-US" sz="900" b="1" u="none" strike="noStrike">
                          <a:effectLst/>
                        </a:rPr>
                        <a:t>일 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6" marR="5556" marT="5556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46633"/>
                  </a:ext>
                </a:extLst>
              </a:tr>
              <a:tr h="128077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39365"/>
                  </a:ext>
                </a:extLst>
              </a:tr>
              <a:tr h="19059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날 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지 역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교 통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시 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여 행 일 정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식 사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795340340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제</a:t>
                      </a:r>
                      <a:r>
                        <a:rPr lang="en-US" altLang="ko-KR" sz="700" b="1" u="none" strike="noStrike">
                          <a:effectLst/>
                        </a:rPr>
                        <a:t>1</a:t>
                      </a:r>
                      <a:r>
                        <a:rPr lang="ko-KR" altLang="en-US" sz="700" b="1" u="none" strike="noStrike">
                          <a:effectLst/>
                        </a:rPr>
                        <a:t>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인   천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 인천 국제공항 집결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980144815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KE 411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>
                          <a:effectLst/>
                        </a:rPr>
                        <a:t>16:45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 인천 국제공항 출발  </a:t>
                      </a:r>
                      <a:r>
                        <a:rPr lang="en-US" altLang="ko-KR" sz="700" b="1" u="none" strike="noStrike">
                          <a:effectLst/>
                        </a:rPr>
                        <a:t>[11</a:t>
                      </a:r>
                      <a:r>
                        <a:rPr lang="ko-KR" altLang="en-US" sz="700" b="1" u="none" strike="noStrike">
                          <a:effectLst/>
                        </a:rPr>
                        <a:t>월  </a:t>
                      </a:r>
                      <a:r>
                        <a:rPr lang="en-US" altLang="ko-KR" sz="700" b="1" u="none" strike="noStrike">
                          <a:effectLst/>
                        </a:rPr>
                        <a:t>KE411 16:50 - 08:30+1 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01442460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                             </a:t>
                      </a:r>
                      <a:r>
                        <a:rPr lang="en-US" altLang="ko-KR" sz="700" b="1" u="none" strike="noStrike">
                          <a:effectLst/>
                        </a:rPr>
                        <a:t>[11</a:t>
                      </a:r>
                      <a:r>
                        <a:rPr lang="ko-KR" altLang="en-US" sz="700" b="1" u="none" strike="noStrike">
                          <a:effectLst/>
                        </a:rPr>
                        <a:t>월  </a:t>
                      </a:r>
                      <a:r>
                        <a:rPr lang="en-US" altLang="ko-KR" sz="700" b="1" u="none" strike="noStrike">
                          <a:effectLst/>
                        </a:rPr>
                        <a:t>KE412 16:45 - 08:05+1  </a:t>
                      </a:r>
                      <a:r>
                        <a:rPr lang="ko-KR" altLang="en-US" sz="700" b="1" u="none" strike="noStrike">
                          <a:effectLst/>
                        </a:rPr>
                        <a:t>매일운항 예정</a:t>
                      </a:r>
                      <a:r>
                        <a:rPr lang="en-US" altLang="ko-KR" sz="700" b="1" u="none" strike="noStrike">
                          <a:effectLst/>
                        </a:rPr>
                        <a:t>]</a:t>
                      </a:r>
                      <a:endParaRPr lang="en-US" altLang="ko-KR" sz="700" b="1" i="0" u="none" strike="noStrike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673803750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제</a:t>
                      </a:r>
                      <a:r>
                        <a:rPr lang="en-US" altLang="ko-KR" sz="700" b="1" u="none" strike="noStrike">
                          <a:effectLst/>
                        </a:rPr>
                        <a:t>2</a:t>
                      </a:r>
                      <a:r>
                        <a:rPr lang="ko-KR" altLang="en-US" sz="700" b="1" u="none" strike="noStrike">
                          <a:effectLst/>
                        </a:rPr>
                        <a:t>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오클랜드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u="none" strike="noStrike">
                          <a:effectLst/>
                        </a:rPr>
                        <a:t>8:05</a:t>
                      </a:r>
                      <a:endParaRPr lang="en-US" altLang="ko-KR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오클랜드 도착하여  가이드 미팅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조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기내식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580065858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전용차량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베이 오브 아일랜드로 이동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중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347156163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 케리케리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▶케리케리 </a:t>
                      </a:r>
                      <a:r>
                        <a:rPr lang="en-US" altLang="ko-KR" sz="700" b="1" u="none" strike="noStrike">
                          <a:effectLst/>
                        </a:rPr>
                        <a:t>(</a:t>
                      </a:r>
                      <a:r>
                        <a:rPr lang="ko-KR" altLang="en-US" sz="700" b="1" u="none" strike="noStrike">
                          <a:effectLst/>
                        </a:rPr>
                        <a:t>레인보우 폭포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스톤하우스</a:t>
                      </a:r>
                      <a:r>
                        <a:rPr lang="en-US" altLang="ko-KR" sz="700" b="1" u="none" strike="noStrike">
                          <a:effectLst/>
                        </a:rPr>
                        <a:t>, KEMP HOUSE, </a:t>
                      </a:r>
                      <a:r>
                        <a:rPr lang="ko-KR" altLang="en-US" sz="700" b="1" u="none" strike="noStrike">
                          <a:effectLst/>
                        </a:rPr>
                        <a:t>최초성공회 교회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쵸콜렛 공장방문</a:t>
                      </a:r>
                      <a:r>
                        <a:rPr lang="en-US" altLang="ko-KR" sz="700" b="1" u="none" strike="noStrike">
                          <a:effectLst/>
                        </a:rPr>
                        <a:t>)</a:t>
                      </a:r>
                      <a:endParaRPr lang="en-US" altLang="ko-KR" sz="7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석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210807141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파히아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호텔 투숙 및 오리엔테이션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자기소개및 개인간증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만남의 시간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567164908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u="none" strike="noStrike">
                          <a:effectLst/>
                        </a:rPr>
                        <a:t> HOTEL: COPTHORNE BAY OF ISLAND     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583774146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제</a:t>
                      </a:r>
                      <a:r>
                        <a:rPr lang="en-US" altLang="ko-KR" sz="700" b="1" u="none" strike="noStrike">
                          <a:effectLst/>
                        </a:rPr>
                        <a:t>3</a:t>
                      </a:r>
                      <a:r>
                        <a:rPr lang="ko-KR" altLang="en-US" sz="700" b="1" u="none" strike="noStrike">
                          <a:effectLst/>
                        </a:rPr>
                        <a:t>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전일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호텔 조식 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조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호텔식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389452907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파히아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전용차량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▶오히베이 </a:t>
                      </a:r>
                      <a:r>
                        <a:rPr lang="en-US" altLang="ko-KR" sz="700" b="1" u="none" strike="noStrike">
                          <a:effectLst/>
                        </a:rPr>
                        <a:t>(</a:t>
                      </a:r>
                      <a:r>
                        <a:rPr lang="ko-KR" altLang="en-US" sz="700" b="1" u="none" strike="noStrike">
                          <a:effectLst/>
                        </a:rPr>
                        <a:t>뉴질랜드 첫 성공회 선교사도착 사역지</a:t>
                      </a:r>
                      <a:r>
                        <a:rPr lang="en-US" altLang="ko-KR" sz="700" b="1" u="none" strike="noStrike">
                          <a:effectLst/>
                        </a:rPr>
                        <a:t>) </a:t>
                      </a:r>
                      <a:r>
                        <a:rPr lang="ko-KR" altLang="en-US" sz="700" b="1" u="none" strike="noStrike">
                          <a:effectLst/>
                        </a:rPr>
                        <a:t>예배</a:t>
                      </a:r>
                      <a:r>
                        <a:rPr lang="en-US" altLang="ko-KR" sz="700" b="1" u="none" strike="noStrike">
                          <a:effectLst/>
                        </a:rPr>
                        <a:t>+</a:t>
                      </a:r>
                      <a:r>
                        <a:rPr lang="ko-KR" altLang="en-US" sz="700" b="1" u="none" strike="noStrike">
                          <a:effectLst/>
                        </a:rPr>
                        <a:t>성찬식</a:t>
                      </a:r>
                      <a:endParaRPr lang="ko-KR" altLang="en-US" sz="7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중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282661168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▶카이오 </a:t>
                      </a:r>
                      <a:r>
                        <a:rPr lang="en-US" altLang="ko-KR" sz="700" b="1" u="none" strike="noStrike">
                          <a:effectLst/>
                        </a:rPr>
                        <a:t>(</a:t>
                      </a:r>
                      <a:r>
                        <a:rPr lang="ko-KR" altLang="en-US" sz="700" b="1" u="none" strike="noStrike">
                          <a:effectLst/>
                        </a:rPr>
                        <a:t>감리교 선교사 뉴질랜드 도착 선교지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교회 방문</a:t>
                      </a:r>
                      <a:r>
                        <a:rPr lang="en-US" altLang="ko-KR" sz="700" b="1" u="none" strike="noStrike">
                          <a:effectLst/>
                        </a:rPr>
                        <a:t>)</a:t>
                      </a:r>
                      <a:endParaRPr lang="en-US" altLang="ko-KR" sz="7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석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497340276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▶와이탕이 조약관</a:t>
                      </a:r>
                      <a:endParaRPr lang="ko-KR" altLang="en-US" sz="7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994265053"/>
                  </a:ext>
                </a:extLst>
              </a:tr>
              <a:tr h="1296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▶뉴질랜드 최초의 수도 러셀 </a:t>
                      </a:r>
                      <a:r>
                        <a:rPr lang="en-US" altLang="ko-KR" sz="700" b="1" u="none" strike="noStrike">
                          <a:effectLst/>
                        </a:rPr>
                        <a:t>(</a:t>
                      </a:r>
                      <a:r>
                        <a:rPr lang="ko-KR" altLang="en-US" sz="700" b="1" u="none" strike="noStrike">
                          <a:effectLst/>
                        </a:rPr>
                        <a:t>문서선교센타</a:t>
                      </a:r>
                      <a:r>
                        <a:rPr lang="en-US" altLang="ko-KR" sz="700" b="1" u="none" strike="noStrike">
                          <a:effectLst/>
                        </a:rPr>
                        <a:t>, </a:t>
                      </a:r>
                      <a:r>
                        <a:rPr lang="ko-KR" altLang="en-US" sz="700" b="1" u="none" strike="noStrike">
                          <a:effectLst/>
                        </a:rPr>
                        <a:t>뉴질랜드 최초교회</a:t>
                      </a:r>
                      <a:r>
                        <a:rPr lang="en-US" altLang="ko-KR" sz="700" b="1" u="none" strike="noStrike">
                          <a:effectLst/>
                        </a:rPr>
                        <a:t>)</a:t>
                      </a:r>
                      <a:endParaRPr lang="ko-KR" altLang="en-US" sz="7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28860092"/>
                  </a:ext>
                </a:extLst>
              </a:tr>
              <a:tr h="12320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▶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파히아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다운타운 관광</a:t>
                      </a:r>
                      <a:endParaRPr lang="ko-KR" altLang="en-US" sz="7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526435662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 호텔 투숙 및 휴식</a:t>
                      </a:r>
                      <a:r>
                        <a:rPr lang="en-US" altLang="ko-KR" sz="700" b="1" u="none" strike="noStrike">
                          <a:effectLst/>
                        </a:rPr>
                        <a:t>. </a:t>
                      </a:r>
                      <a:r>
                        <a:rPr lang="ko-KR" altLang="en-US" sz="700" b="1" u="none" strike="noStrike">
                          <a:effectLst/>
                        </a:rPr>
                        <a:t>그룹별 모임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917214066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u="none" strike="noStrike" dirty="0">
                          <a:effectLst/>
                        </a:rPr>
                        <a:t> HOTEL:COPTHONRE BAY OF ISLAND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910622213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제</a:t>
                      </a:r>
                      <a:r>
                        <a:rPr lang="en-US" altLang="ko-KR" sz="700" b="1" u="none" strike="noStrike">
                          <a:effectLst/>
                        </a:rPr>
                        <a:t>4</a:t>
                      </a:r>
                      <a:r>
                        <a:rPr lang="ko-KR" altLang="en-US" sz="700" b="1" u="none" strike="noStrike">
                          <a:effectLst/>
                        </a:rPr>
                        <a:t>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전용차량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전일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호텔 조식 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조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호텔식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963730391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▶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90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마일 비치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OR 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돌고래 투어 후 오클랜드로 이동</a:t>
                      </a:r>
                      <a:endParaRPr lang="ko-KR" altLang="en-US" sz="7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4085137991"/>
                  </a:ext>
                </a:extLst>
              </a:tr>
              <a:tr h="2287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베이오브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▶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4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륜구동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버스를 이용하여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90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마일 비치를 달리는 체험을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느낄수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있다 </a:t>
                      </a:r>
                      <a:endParaRPr lang="ko-KR" altLang="en-US" sz="7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중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467219841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아일랜드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 호텔 투숙 및 휴식</a:t>
                      </a:r>
                      <a:r>
                        <a:rPr lang="en-US" altLang="ko-KR" sz="700" b="1" u="none" strike="noStrike">
                          <a:effectLst/>
                        </a:rPr>
                        <a:t>. </a:t>
                      </a:r>
                      <a:r>
                        <a:rPr lang="ko-KR" altLang="en-US" sz="700" b="1" u="none" strike="noStrike">
                          <a:effectLst/>
                        </a:rPr>
                        <a:t>그룹별 모임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석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한  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21383563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u="none" strike="noStrike" dirty="0">
                          <a:effectLst/>
                        </a:rPr>
                        <a:t> HOTEL: COPTHORNE BAY OF ISLAND    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41718552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제</a:t>
                      </a:r>
                      <a:r>
                        <a:rPr lang="en-US" altLang="ko-KR" sz="700" b="1" u="none" strike="noStrike">
                          <a:effectLst/>
                        </a:rPr>
                        <a:t>5</a:t>
                      </a:r>
                      <a:r>
                        <a:rPr lang="ko-KR" altLang="en-US" sz="700" b="1" u="none" strike="noStrike">
                          <a:effectLst/>
                        </a:rPr>
                        <a:t>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전용차량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전일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 dirty="0">
                          <a:effectLst/>
                        </a:rPr>
                        <a:t> 호텔 조식 후  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조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호텔식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07019896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뉴질랜드 최대의 카우리 나무인 타네마후타 지역으로 이동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715395036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1" u="none" strike="noStrike" dirty="0">
                          <a:effectLst/>
                        </a:rPr>
                        <a:t>1000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년의 시간속에서의 뉴질랜드 전통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카우리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나무의 웅장함에 감탄을 자아내는 체험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703262682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>
                          <a:effectLst/>
                        </a:rPr>
                        <a:t>광할한 목초지를 경유하며 오클랜드로 귀환 후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054758657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오클랜드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▶오클랜드 시내관광 </a:t>
                      </a:r>
                      <a:endParaRPr lang="ko-KR" altLang="en-US" sz="7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중</a:t>
                      </a:r>
                      <a:r>
                        <a:rPr lang="en-US" altLang="ko-KR" sz="700" b="1" u="none" strike="noStrike">
                          <a:effectLst/>
                        </a:rPr>
                        <a:t>:</a:t>
                      </a:r>
                      <a:r>
                        <a:rPr lang="ko-KR" altLang="en-US" sz="700" b="1" u="none" strike="noStrike">
                          <a:effectLst/>
                        </a:rPr>
                        <a:t>한  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629752305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-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데본포트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석</a:t>
                      </a:r>
                      <a:r>
                        <a:rPr lang="en-US" altLang="ko-KR" sz="700" b="1" u="none" strike="noStrike">
                          <a:effectLst/>
                        </a:rPr>
                        <a:t>: </a:t>
                      </a:r>
                      <a:r>
                        <a:rPr lang="ko-KR" altLang="en-US" sz="700" b="1" u="none" strike="noStrike">
                          <a:effectLst/>
                        </a:rPr>
                        <a:t>현지식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476552383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>
                          <a:effectLst/>
                        </a:rPr>
                        <a:t> </a:t>
                      </a:r>
                      <a:r>
                        <a:rPr lang="en-US" altLang="ko-KR" sz="700" b="1" u="none" strike="noStrike">
                          <a:effectLst/>
                        </a:rPr>
                        <a:t>- </a:t>
                      </a:r>
                      <a:r>
                        <a:rPr lang="ko-KR" altLang="en-US" sz="700" b="1" u="none" strike="noStrike">
                          <a:effectLst/>
                        </a:rPr>
                        <a:t>마운트 이든 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160030606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- 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전쟁 기념 박물관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3512189874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- 1857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년 성공회 교회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316882276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아름답고 색색의 장미가 아름다운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파넬로즈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공원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한국전쟁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참전비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)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2779487388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오클랜드 시민들의 편안한 휴식처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미션베이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등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601358083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700" b="1" u="none" strike="noStrike" dirty="0">
                          <a:effectLst/>
                        </a:rPr>
                        <a:t> </a:t>
                      </a:r>
                      <a:r>
                        <a:rPr lang="ko-KR" altLang="en-US" sz="700" b="1" u="none" strike="noStrike" dirty="0" err="1">
                          <a:effectLst/>
                        </a:rPr>
                        <a:t>호텔투숙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 및 휴식</a:t>
                      </a:r>
                      <a:r>
                        <a:rPr lang="en-US" altLang="ko-KR" sz="700" b="1" u="none" strike="noStrike" dirty="0">
                          <a:effectLst/>
                        </a:rPr>
                        <a:t>. </a:t>
                      </a:r>
                      <a:r>
                        <a:rPr lang="ko-KR" altLang="en-US" sz="700" b="1" u="none" strike="noStrike" dirty="0">
                          <a:effectLst/>
                        </a:rPr>
                        <a:t>그룹별 모임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1902835112"/>
                  </a:ext>
                </a:extLst>
              </a:tr>
              <a:tr h="1311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>
                          <a:effectLst/>
                        </a:rPr>
                        <a:t>　</a:t>
                      </a:r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1" u="none" strike="noStrike">
                          <a:effectLst/>
                        </a:rPr>
                        <a:t> HOTEL: JETPARK  CLASS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</a:rPr>
                        <a:t>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5556" marR="5556" marT="5556" marB="0" anchor="ctr"/>
                </a:tc>
                <a:extLst>
                  <a:ext uri="{0D108BD9-81ED-4DB2-BD59-A6C34878D82A}">
                    <a16:rowId xmlns:a16="http://schemas.microsoft.com/office/drawing/2014/main" val="51810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3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90DFF-0812-F114-3C60-697BB02E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653" y="655012"/>
            <a:ext cx="5201175" cy="1143000"/>
          </a:xfrm>
        </p:spPr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44A5B49-148A-BF74-FD59-81C249973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5714"/>
              </p:ext>
            </p:extLst>
          </p:nvPr>
        </p:nvGraphicFramePr>
        <p:xfrm>
          <a:off x="2248251" y="411062"/>
          <a:ext cx="7793370" cy="571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476">
                  <a:extLst>
                    <a:ext uri="{9D8B030D-6E8A-4147-A177-3AD203B41FA5}">
                      <a16:colId xmlns:a16="http://schemas.microsoft.com/office/drawing/2014/main" val="1256641342"/>
                    </a:ext>
                  </a:extLst>
                </a:gridCol>
                <a:gridCol w="574476">
                  <a:extLst>
                    <a:ext uri="{9D8B030D-6E8A-4147-A177-3AD203B41FA5}">
                      <a16:colId xmlns:a16="http://schemas.microsoft.com/office/drawing/2014/main" val="3166535748"/>
                    </a:ext>
                  </a:extLst>
                </a:gridCol>
                <a:gridCol w="574476">
                  <a:extLst>
                    <a:ext uri="{9D8B030D-6E8A-4147-A177-3AD203B41FA5}">
                      <a16:colId xmlns:a16="http://schemas.microsoft.com/office/drawing/2014/main" val="455725887"/>
                    </a:ext>
                  </a:extLst>
                </a:gridCol>
                <a:gridCol w="574476">
                  <a:extLst>
                    <a:ext uri="{9D8B030D-6E8A-4147-A177-3AD203B41FA5}">
                      <a16:colId xmlns:a16="http://schemas.microsoft.com/office/drawing/2014/main" val="662790377"/>
                    </a:ext>
                  </a:extLst>
                </a:gridCol>
                <a:gridCol w="4920990">
                  <a:extLst>
                    <a:ext uri="{9D8B030D-6E8A-4147-A177-3AD203B41FA5}">
                      <a16:colId xmlns:a16="http://schemas.microsoft.com/office/drawing/2014/main" val="2829100929"/>
                    </a:ext>
                  </a:extLst>
                </a:gridCol>
                <a:gridCol w="574476">
                  <a:extLst>
                    <a:ext uri="{9D8B030D-6E8A-4147-A177-3AD203B41FA5}">
                      <a16:colId xmlns:a16="http://schemas.microsoft.com/office/drawing/2014/main" val="1921854930"/>
                    </a:ext>
                  </a:extLst>
                </a:gridCol>
              </a:tblGrid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제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6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 호텔 조식 후  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조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호텔식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50661207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현지</a:t>
                      </a:r>
                      <a:r>
                        <a:rPr lang="en-US" altLang="ko-KR" sz="600" b="1" u="none" strike="noStrike">
                          <a:effectLst/>
                        </a:rPr>
                        <a:t>, </a:t>
                      </a:r>
                      <a:r>
                        <a:rPr lang="ko-KR" altLang="en-US" sz="600" b="1" u="none" strike="noStrike">
                          <a:effectLst/>
                        </a:rPr>
                        <a:t>한인 교회 방문</a:t>
                      </a:r>
                      <a:r>
                        <a:rPr lang="en-US" altLang="ko-KR" sz="600" b="1" u="none" strike="noStrike">
                          <a:effectLst/>
                        </a:rPr>
                        <a:t>, </a:t>
                      </a:r>
                      <a:r>
                        <a:rPr lang="ko-KR" altLang="en-US" sz="600" b="1" u="none" strike="noStrike">
                          <a:effectLst/>
                        </a:rPr>
                        <a:t>교제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중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자율식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02526588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현지 한인 가족 간담회및 식사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석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자율식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149042402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현지</a:t>
                      </a:r>
                      <a:r>
                        <a:rPr lang="en-US" altLang="ko-KR" sz="600" b="1" u="none" strike="noStrike">
                          <a:effectLst/>
                        </a:rPr>
                        <a:t>, </a:t>
                      </a:r>
                      <a:r>
                        <a:rPr lang="ko-KR" altLang="en-US" sz="600" b="1" u="none" strike="noStrike">
                          <a:effectLst/>
                        </a:rPr>
                        <a:t>뉴질랜드 교회</a:t>
                      </a:r>
                      <a:r>
                        <a:rPr lang="en-US" altLang="ko-KR" sz="600" b="1" u="none" strike="noStrike">
                          <a:effectLst/>
                        </a:rPr>
                        <a:t>, </a:t>
                      </a:r>
                      <a:r>
                        <a:rPr lang="ko-KR" altLang="en-US" sz="600" b="1" u="none" strike="noStrike">
                          <a:effectLst/>
                        </a:rPr>
                        <a:t>감리교 신학교 방문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871047316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오클랜드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뉴질랜드</a:t>
                      </a:r>
                      <a:r>
                        <a:rPr lang="en-US" altLang="ko-KR" sz="600" b="1" u="none" strike="noStrike">
                          <a:effectLst/>
                        </a:rPr>
                        <a:t>, </a:t>
                      </a:r>
                      <a:r>
                        <a:rPr lang="ko-KR" altLang="en-US" sz="600" b="1" u="none" strike="noStrike">
                          <a:effectLst/>
                        </a:rPr>
                        <a:t>남태평양 선교사 초대 만남의 시간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617441142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자연과 함께하는 침례예식</a:t>
                      </a:r>
                      <a:endParaRPr lang="ko-KR" altLang="en-US" sz="6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695073722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호텔투숙 및 휴식</a:t>
                      </a:r>
                      <a:r>
                        <a:rPr lang="en-US" altLang="ko-KR" sz="600" b="1" u="none" strike="noStrike">
                          <a:effectLst/>
                        </a:rPr>
                        <a:t>. </a:t>
                      </a:r>
                      <a:r>
                        <a:rPr lang="ko-KR" altLang="en-US" sz="600" b="1" u="none" strike="noStrike">
                          <a:effectLst/>
                        </a:rPr>
                        <a:t>그룹별 모임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82007223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600" b="1" u="none" strike="noStrike">
                          <a:effectLst/>
                        </a:rPr>
                        <a:t> HOTEL: JETPARK  CLASS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546903552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제</a:t>
                      </a:r>
                      <a:r>
                        <a:rPr lang="en-US" altLang="ko-KR" sz="600" b="1" u="none" strike="noStrike">
                          <a:effectLst/>
                        </a:rPr>
                        <a:t>7</a:t>
                      </a:r>
                      <a:r>
                        <a:rPr lang="ko-KR" altLang="en-US" sz="600" b="1" u="none" strike="noStrike">
                          <a:effectLst/>
                        </a:rPr>
                        <a:t>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오클랜드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전일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호텔 조식 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조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호텔식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186516498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전용차량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와이토모로 이동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중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한   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539189293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와이토모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▶와이토모 석회 동굴 관광</a:t>
                      </a:r>
                      <a:endParaRPr lang="ko-KR" altLang="en-US" sz="6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석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한  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337909958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밤 하늘의 별처럼 반짝이는 반딧불을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관람하실수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있는 석회동굴은 세계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8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대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불가사의중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902793356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하나로 뉴질랜드의 관광 명소 입니다</a:t>
                      </a:r>
                      <a:r>
                        <a:rPr lang="en-US" altLang="ko-KR" sz="600" b="1" u="none" strike="noStrike">
                          <a:effectLst/>
                        </a:rPr>
                        <a:t>. </a:t>
                      </a:r>
                      <a:endParaRPr lang="en-US" altLang="ko-KR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978428135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로토루아로 이동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567955971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▶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와카레와레와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마오리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민속촌및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지열지대 관광</a:t>
                      </a:r>
                      <a:endParaRPr lang="ko-KR" altLang="en-US" sz="6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641447635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▶폴리네시안 스파 온천욕 </a:t>
                      </a:r>
                      <a:r>
                        <a:rPr lang="en-US" altLang="ko-KR" sz="600" b="1" u="none" strike="noStrike">
                          <a:effectLst/>
                        </a:rPr>
                        <a:t>(</a:t>
                      </a:r>
                      <a:r>
                        <a:rPr lang="ko-KR" altLang="en-US" sz="600" b="1" u="none" strike="noStrike">
                          <a:effectLst/>
                        </a:rPr>
                        <a:t>수영복을 꼭 준비하세요</a:t>
                      </a:r>
                      <a:r>
                        <a:rPr lang="en-US" altLang="ko-KR" sz="600" b="1" u="none" strike="noStrike">
                          <a:effectLst/>
                        </a:rPr>
                        <a:t>!)</a:t>
                      </a:r>
                      <a:endParaRPr lang="ko-KR" altLang="en-US" sz="6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265346423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로토루아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r>
                        <a:rPr lang="en-US" altLang="ko-KR" sz="600" b="1" u="none" strike="noStrike">
                          <a:effectLst/>
                        </a:rPr>
                        <a:t>-</a:t>
                      </a:r>
                      <a:r>
                        <a:rPr lang="ko-KR" altLang="en-US" sz="600" b="1" u="none" strike="noStrike">
                          <a:effectLst/>
                        </a:rPr>
                        <a:t>피부 미용과 질병에 효과적인 폴리네시안 스파에서 로토루아 호수를 바라보며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782864365"/>
                  </a:ext>
                </a:extLst>
              </a:tr>
              <a:tr h="1264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 수영과 온천욕을 즐기는 야외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온천욕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287037026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 호텔 투숙 및 휴식</a:t>
                      </a:r>
                      <a:r>
                        <a:rPr lang="en-US" altLang="ko-KR" sz="600" b="1" u="none" strike="noStrike">
                          <a:effectLst/>
                        </a:rPr>
                        <a:t>. </a:t>
                      </a:r>
                      <a:r>
                        <a:rPr lang="ko-KR" altLang="en-US" sz="600" b="1" u="none" strike="noStrike">
                          <a:effectLst/>
                        </a:rPr>
                        <a:t>그룹별 모임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22725948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600" b="1" u="none" strike="noStrike">
                          <a:effectLst/>
                        </a:rPr>
                        <a:t> HOTEL: DISTICTION HOTEL CLASS         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47581141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제</a:t>
                      </a:r>
                      <a:r>
                        <a:rPr lang="en-US" altLang="ko-KR" sz="600" b="1" u="none" strike="noStrike">
                          <a:effectLst/>
                        </a:rPr>
                        <a:t>8</a:t>
                      </a:r>
                      <a:r>
                        <a:rPr lang="ko-KR" altLang="en-US" sz="600" b="1" u="none" strike="noStrike">
                          <a:effectLst/>
                        </a:rPr>
                        <a:t>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로토루아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전용차량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호텔 조식 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조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호텔식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644845452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타우포로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이동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중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현지식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60663094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▶타우포 관광</a:t>
                      </a:r>
                      <a:endParaRPr lang="ko-KR" altLang="en-US" sz="6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석</a:t>
                      </a:r>
                      <a:r>
                        <a:rPr lang="en-US" altLang="ko-KR" sz="600" b="1" u="none" strike="noStrike">
                          <a:effectLst/>
                        </a:rPr>
                        <a:t>: </a:t>
                      </a:r>
                      <a:r>
                        <a:rPr lang="ko-KR" altLang="en-US" sz="600" b="1" u="none" strike="noStrike">
                          <a:effectLst/>
                        </a:rPr>
                        <a:t>한  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84974934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타우포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r>
                        <a:rPr lang="en-US" altLang="ko-KR" sz="600" b="1" u="none" strike="noStrike">
                          <a:effectLst/>
                        </a:rPr>
                        <a:t>-</a:t>
                      </a:r>
                      <a:r>
                        <a:rPr lang="ko-KR" altLang="en-US" sz="600" b="1" u="none" strike="noStrike">
                          <a:effectLst/>
                        </a:rPr>
                        <a:t>후카 폭포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774026674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번지점프 지대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64482273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r>
                        <a:rPr lang="en-US" altLang="ko-KR" sz="600" b="1" u="none" strike="noStrike">
                          <a:effectLst/>
                        </a:rPr>
                        <a:t>-</a:t>
                      </a:r>
                      <a:r>
                        <a:rPr lang="ko-KR" altLang="en-US" sz="600" b="1" u="none" strike="noStrike">
                          <a:effectLst/>
                        </a:rPr>
                        <a:t>타우포 호수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4101145333"/>
                  </a:ext>
                </a:extLst>
              </a:tr>
              <a:tr h="11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로토루아로 이동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78503356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▶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로토루아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시내관광 </a:t>
                      </a:r>
                      <a:endParaRPr lang="ko-KR" altLang="en-US" sz="6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135643829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r>
                        <a:rPr lang="en-US" altLang="ko-KR" sz="600" b="1" u="none" strike="noStrike">
                          <a:effectLst/>
                        </a:rPr>
                        <a:t>-</a:t>
                      </a:r>
                      <a:r>
                        <a:rPr lang="ko-KR" altLang="en-US" sz="600" b="1" u="none" strike="noStrike">
                          <a:effectLst/>
                        </a:rPr>
                        <a:t>로토루아를 대표하는 두 번째 큰 호수 로토루아 호수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038042878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r>
                        <a:rPr lang="en-US" altLang="ko-KR" sz="600" b="1" u="none" strike="noStrike">
                          <a:effectLst/>
                        </a:rPr>
                        <a:t>-</a:t>
                      </a:r>
                      <a:r>
                        <a:rPr lang="ko-KR" altLang="en-US" sz="600" b="1" u="none" strike="noStrike">
                          <a:effectLst/>
                        </a:rPr>
                        <a:t>식민지시대의 관청으로 사용되었던 가버먼트 가든 등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735292359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로토루아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-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마오리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교회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.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공동체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족욕식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137639709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  호텔 투숙 및 휴식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95660915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600" b="1" u="none" strike="noStrike">
                          <a:effectLst/>
                        </a:rPr>
                        <a:t> HOTEL: DISTICTION HOTEL CLASS         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527662792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제</a:t>
                      </a:r>
                      <a:r>
                        <a:rPr lang="en-US" altLang="ko-KR" sz="600" b="1" u="none" strike="noStrike">
                          <a:effectLst/>
                        </a:rPr>
                        <a:t>9</a:t>
                      </a:r>
                      <a:r>
                        <a:rPr lang="ko-KR" altLang="en-US" sz="600" b="1" u="none" strike="noStrike">
                          <a:effectLst/>
                        </a:rPr>
                        <a:t>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로토루아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전용차량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600" b="1" u="none" strike="noStrike" dirty="0">
                          <a:effectLst/>
                        </a:rPr>
                        <a:t> 호텔 조식 후  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조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호텔식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349287891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>
                          <a:effectLst/>
                        </a:rPr>
                        <a:t> ▶쥬라기 공원 촬영지였던 레드우드 수목원에서 삼림욕</a:t>
                      </a:r>
                      <a:r>
                        <a:rPr lang="en-US" altLang="ko-KR" sz="600" b="1" u="none" strike="noStrike">
                          <a:effectLst/>
                        </a:rPr>
                        <a:t>. </a:t>
                      </a:r>
                      <a:r>
                        <a:rPr lang="ko-KR" altLang="en-US" sz="600" b="1" u="none" strike="noStrike">
                          <a:effectLst/>
                        </a:rPr>
                        <a:t>자연 속에서 기도의 시간</a:t>
                      </a:r>
                      <a:endParaRPr lang="ko-KR" altLang="en-US" sz="600" b="1" i="0" u="none" strike="noStrike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중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현지식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79266750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▶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아그로돔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농장 관광 및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팜투어</a:t>
                      </a:r>
                      <a:endParaRPr lang="ko-KR" altLang="en-US" sz="6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석</a:t>
                      </a:r>
                      <a:r>
                        <a:rPr lang="en-US" altLang="ko-KR" sz="600" b="1" u="none" strike="noStrike">
                          <a:effectLst/>
                        </a:rPr>
                        <a:t>: </a:t>
                      </a:r>
                      <a:r>
                        <a:rPr lang="ko-KR" altLang="en-US" sz="600" b="1" u="none" strike="noStrike">
                          <a:effectLst/>
                        </a:rPr>
                        <a:t>한  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130709804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▶스카이라인 곤돌라 및 중식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. 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개인간증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새로운 삶의 고백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)</a:t>
                      </a:r>
                      <a:endParaRPr lang="ko-KR" altLang="en-US" sz="600" b="1" i="0" u="none" strike="noStrike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675518995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오클랜드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요트의 도시의 오클랜드로 이동하여 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약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시간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30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분 소요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)</a:t>
                      </a:r>
                      <a:endParaRPr lang="en-US" altLang="ko-KR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314720321"/>
                  </a:ext>
                </a:extLst>
              </a:tr>
              <a:tr h="1279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석식 후 </a:t>
                      </a:r>
                      <a:r>
                        <a:rPr lang="ko-KR" altLang="en-US" sz="600" b="1" u="none" strike="noStrike" dirty="0" err="1">
                          <a:effectLst/>
                        </a:rPr>
                        <a:t>호텔투숙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 및 휴식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262501794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600" b="1" u="none" strike="noStrike">
                          <a:effectLst/>
                        </a:rPr>
                        <a:t> HOTEL: JETPARK  CLASS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1965671357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제</a:t>
                      </a:r>
                      <a:r>
                        <a:rPr lang="en-US" altLang="ko-KR" sz="600" b="1" u="none" strike="noStrike">
                          <a:effectLst/>
                        </a:rPr>
                        <a:t>10</a:t>
                      </a:r>
                      <a:r>
                        <a:rPr lang="ko-KR" altLang="en-US" sz="600" b="1" u="none" strike="noStrike">
                          <a:effectLst/>
                        </a:rPr>
                        <a:t>일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오클랜드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전용차량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1" u="none" strike="noStrike">
                          <a:effectLst/>
                        </a:rPr>
                        <a:t>6:00</a:t>
                      </a:r>
                      <a:endParaRPr lang="en-US" altLang="ko-KR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기상 후  공항으로 이동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조</a:t>
                      </a:r>
                      <a:r>
                        <a:rPr lang="en-US" altLang="ko-KR" sz="600" b="1" u="none" strike="noStrike">
                          <a:effectLst/>
                        </a:rPr>
                        <a:t>:</a:t>
                      </a:r>
                      <a:r>
                        <a:rPr lang="ko-KR" altLang="en-US" sz="600" b="1" u="none" strike="noStrike">
                          <a:effectLst/>
                        </a:rPr>
                        <a:t>공항식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932076731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effectLst/>
                        </a:rPr>
                        <a:t>KE 412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1" u="none" strike="noStrike">
                          <a:effectLst/>
                        </a:rPr>
                        <a:t>9:00</a:t>
                      </a:r>
                      <a:endParaRPr lang="en-US" altLang="ko-KR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오클랜드 출발        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2564595395"/>
                  </a:ext>
                </a:extLst>
              </a:tr>
              <a:tr h="1249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인   천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>
                          <a:effectLst/>
                        </a:rPr>
                        <a:t> 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 인천 국제공항 도착  후 해산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u="none" strike="noStrike" dirty="0">
                          <a:effectLst/>
                        </a:rPr>
                        <a:t>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extLst>
                  <a:ext uri="{0D108BD9-81ED-4DB2-BD59-A6C34878D82A}">
                    <a16:rowId xmlns:a16="http://schemas.microsoft.com/office/drawing/2014/main" val="3907652927"/>
                  </a:ext>
                </a:extLst>
              </a:tr>
              <a:tr h="124999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* 상기 일정은 항공 및 현지사정에 의하여 약간의 변동이 있을 수 있습니다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. </a:t>
                      </a:r>
                      <a:endParaRPr lang="en-US" altLang="ko-KR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52260"/>
                  </a:ext>
                </a:extLst>
              </a:tr>
              <a:tr h="124999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ko-KR" altLang="en-US" sz="600" b="1" u="none" strike="noStrike" dirty="0">
                          <a:effectLst/>
                        </a:rPr>
                        <a:t>* 호주 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/ </a:t>
                      </a:r>
                      <a:r>
                        <a:rPr lang="ko-KR" altLang="en-US" sz="600" b="1" u="none" strike="noStrike" dirty="0">
                          <a:effectLst/>
                        </a:rPr>
                        <a:t>뉴질랜드 입국시에는 비자를 받으셔야 합니다</a:t>
                      </a:r>
                      <a:r>
                        <a:rPr lang="en-US" altLang="ko-KR" sz="600" b="1" u="none" strike="noStrike" dirty="0">
                          <a:effectLst/>
                        </a:rPr>
                        <a:t>. 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793" marR="4793" marT="479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38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44F87-1E6D-AA80-E5AD-948355D8E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뉴질랜드</a:t>
            </a:r>
            <a:br>
              <a:rPr lang="en-US" altLang="ko-KR" b="1" dirty="0"/>
            </a:br>
            <a:r>
              <a:rPr lang="ko-KR" altLang="en-US" b="1" dirty="0"/>
              <a:t>영성 순례 </a:t>
            </a:r>
            <a:r>
              <a:rPr lang="ko-KR" altLang="en-US" b="1" dirty="0" err="1"/>
              <a:t>트래킹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068EA7-0519-719C-B8C5-3D2F6D60A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382" y="3429000"/>
            <a:ext cx="10363200" cy="2194755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sz="3600" dirty="0"/>
              <a:t>날짜 </a:t>
            </a:r>
            <a:r>
              <a:rPr lang="en-US" altLang="ko-KR" sz="3600" dirty="0"/>
              <a:t>: 2023. 10. 29 ~ 11. 7. (9</a:t>
            </a:r>
            <a:r>
              <a:rPr lang="ko-KR" altLang="en-US" sz="3600" dirty="0"/>
              <a:t>박</a:t>
            </a:r>
            <a:r>
              <a:rPr lang="en-US" altLang="ko-KR" sz="3600" dirty="0"/>
              <a:t>10</a:t>
            </a:r>
            <a:r>
              <a:rPr lang="ko-KR" altLang="en-US" sz="3600" dirty="0"/>
              <a:t>일</a:t>
            </a:r>
            <a:r>
              <a:rPr lang="en-US" altLang="ko-KR" sz="3600" dirty="0"/>
              <a:t>)…</a:t>
            </a:r>
          </a:p>
          <a:p>
            <a:r>
              <a:rPr lang="ko-KR" altLang="en-US" sz="3600" dirty="0"/>
              <a:t>대상 </a:t>
            </a:r>
            <a:r>
              <a:rPr lang="en-US" altLang="ko-KR" sz="3600" dirty="0"/>
              <a:t>: </a:t>
            </a:r>
            <a:r>
              <a:rPr lang="ko-KR" altLang="en-US" sz="3600" dirty="0"/>
              <a:t>하나님 나라 백성</a:t>
            </a:r>
            <a:r>
              <a:rPr lang="en-US" altLang="ko-KR" sz="3600" dirty="0"/>
              <a:t>…</a:t>
            </a:r>
          </a:p>
          <a:p>
            <a:r>
              <a:rPr lang="ko-KR" altLang="en-US" sz="3600" dirty="0"/>
              <a:t>금액 </a:t>
            </a:r>
            <a:r>
              <a:rPr lang="en-US" altLang="ko-KR" sz="3600" dirty="0"/>
              <a:t>: 385</a:t>
            </a:r>
            <a:r>
              <a:rPr lang="ko-KR" altLang="en-US" sz="3600" dirty="0"/>
              <a:t>만원</a:t>
            </a:r>
            <a:r>
              <a:rPr lang="en-US" altLang="ko-KR" sz="3600" dirty="0"/>
              <a:t>…</a:t>
            </a:r>
          </a:p>
          <a:p>
            <a:r>
              <a:rPr lang="ko-KR" altLang="en-US" sz="3600" dirty="0"/>
              <a:t>장소 </a:t>
            </a:r>
            <a:r>
              <a:rPr lang="en-US" altLang="ko-KR" sz="3600" dirty="0"/>
              <a:t>: </a:t>
            </a:r>
            <a:r>
              <a:rPr lang="ko-KR" altLang="en-US" sz="3600" dirty="0"/>
              <a:t>베이 오브 아일랜드 </a:t>
            </a:r>
            <a:r>
              <a:rPr lang="en-US" altLang="ko-KR" sz="3600" dirty="0"/>
              <a:t>/ </a:t>
            </a:r>
            <a:r>
              <a:rPr lang="ko-KR" altLang="en-US" sz="3600" dirty="0"/>
              <a:t>오클랜드 </a:t>
            </a:r>
            <a:r>
              <a:rPr lang="en-US" altLang="ko-KR" sz="3600" dirty="0"/>
              <a:t>/ </a:t>
            </a:r>
            <a:r>
              <a:rPr lang="ko-KR" altLang="en-US" sz="3600" dirty="0" err="1"/>
              <a:t>로토루아</a:t>
            </a:r>
            <a:r>
              <a:rPr lang="ko-KR" altLang="en-US" sz="3600" dirty="0"/>
              <a:t> </a:t>
            </a:r>
            <a:r>
              <a:rPr lang="en-US" altLang="ko-KR" sz="3600" dirty="0"/>
              <a:t>/ </a:t>
            </a:r>
            <a:r>
              <a:rPr lang="ko-KR" altLang="en-US" sz="3600" dirty="0" err="1"/>
              <a:t>타우포</a:t>
            </a:r>
            <a:r>
              <a:rPr lang="en-US" altLang="ko-KR" sz="3600" dirty="0"/>
              <a:t>…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36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9FA94A-A5E2-11D7-3CF8-411EBBEC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/>
              <a:t>영성 </a:t>
            </a:r>
            <a:r>
              <a:rPr lang="ko-KR" altLang="en-US" b="1" dirty="0" err="1"/>
              <a:t>트래킹의</a:t>
            </a:r>
            <a:r>
              <a:rPr lang="ko-KR" altLang="en-US" b="1" dirty="0"/>
              <a:t> 목적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F41597-0CE8-284B-4BEF-5B8A1398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o-KR" altLang="en-US" b="1" dirty="0"/>
              <a:t>영성 순례 </a:t>
            </a:r>
            <a:r>
              <a:rPr lang="ko-KR" altLang="en-US" b="1" dirty="0" err="1"/>
              <a:t>트래킹</a:t>
            </a:r>
            <a:r>
              <a:rPr lang="ko-KR" altLang="en-US" b="1" dirty="0"/>
              <a:t> 프로그램 안에서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하나님께서 창조하시고 이끌어 가시는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원대한 세계를 경험하게 하고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그 속에서 </a:t>
            </a:r>
            <a:r>
              <a:rPr lang="ko-KR" altLang="en-US" b="1" dirty="0" err="1"/>
              <a:t>영성적</a:t>
            </a:r>
            <a:r>
              <a:rPr lang="ko-KR" altLang="en-US" b="1" dirty="0"/>
              <a:t> 성령체험을 통해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삶이 변화되고 선교적 참여와 헌신을 이끌어 내어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적극적으로 세상을 향해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선한 영향력을 끼치는 일꾼으로 </a:t>
            </a:r>
            <a:endParaRPr lang="en-US" altLang="ko-KR" b="1" dirty="0"/>
          </a:p>
          <a:p>
            <a:pPr marL="0" indent="0" algn="ctr">
              <a:buNone/>
            </a:pPr>
            <a:r>
              <a:rPr lang="ko-KR" altLang="en-US" b="1" dirty="0"/>
              <a:t>    비전을 심어 주고자 한다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021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008C9-D15C-C277-AEEB-CEA056D9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8079"/>
            <a:ext cx="8534400" cy="1507067"/>
          </a:xfrm>
        </p:spPr>
        <p:txBody>
          <a:bodyPr/>
          <a:lstStyle/>
          <a:p>
            <a:r>
              <a:rPr lang="ko-KR" altLang="en-US" b="1" dirty="0"/>
              <a:t>영성 </a:t>
            </a:r>
            <a:r>
              <a:rPr lang="ko-KR" altLang="en-US" b="1" dirty="0" err="1"/>
              <a:t>트래킹의</a:t>
            </a:r>
            <a:r>
              <a:rPr lang="ko-KR" altLang="en-US" b="1" dirty="0"/>
              <a:t> 활동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4B08AF-6791-79BF-B200-CDAD2BD7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97154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ko-KR" altLang="en-US" b="1" dirty="0"/>
              <a:t>아름다운 자연과 우리들의 삶 속에서 하나님의 발견</a:t>
            </a:r>
            <a:endParaRPr lang="en-US" altLang="ko-KR" b="1" dirty="0"/>
          </a:p>
          <a:p>
            <a:pPr algn="just"/>
            <a:r>
              <a:rPr lang="ko-KR" altLang="en-US" b="1" dirty="0"/>
              <a:t>공동체 속에서 예수 그리스도의 사랑 실천</a:t>
            </a:r>
            <a:endParaRPr lang="en-US" altLang="ko-KR" b="1" dirty="0"/>
          </a:p>
          <a:p>
            <a:pPr algn="just"/>
            <a:r>
              <a:rPr lang="ko-KR" altLang="en-US" b="1" dirty="0"/>
              <a:t>성령체험을 통한 삶의 변화</a:t>
            </a:r>
            <a:r>
              <a:rPr lang="en-US" altLang="ko-KR" b="1" dirty="0"/>
              <a:t>(</a:t>
            </a:r>
            <a:r>
              <a:rPr lang="ko-KR" altLang="en-US" b="1" dirty="0"/>
              <a:t>영성 훈련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/>
              <a:t>하나님의 부르심에 대한 재확인</a:t>
            </a:r>
            <a:endParaRPr lang="en-US" altLang="ko-KR" b="1" dirty="0"/>
          </a:p>
          <a:p>
            <a:pPr algn="just"/>
            <a:r>
              <a:rPr lang="ko-KR" altLang="en-US" b="1" dirty="0"/>
              <a:t>선교 필요성에 대한 사명의식 고취</a:t>
            </a:r>
            <a:endParaRPr lang="en-US" altLang="ko-KR" b="1" dirty="0"/>
          </a:p>
          <a:p>
            <a:pPr marL="0" indent="0" algn="just">
              <a:buNone/>
            </a:pPr>
            <a:r>
              <a:rPr lang="en-US" altLang="ko-KR" b="1" dirty="0"/>
              <a:t>     (</a:t>
            </a:r>
            <a:r>
              <a:rPr lang="ko-KR" altLang="en-US" b="1" dirty="0"/>
              <a:t>무너져 가는 기독교 문화의 심각성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/>
              <a:t>새로운 문화 체험</a:t>
            </a:r>
            <a:r>
              <a:rPr lang="en-US" altLang="ko-KR" b="1" dirty="0"/>
              <a:t>(</a:t>
            </a:r>
            <a:r>
              <a:rPr lang="ko-KR" altLang="en-US" b="1" dirty="0"/>
              <a:t>이민국가</a:t>
            </a:r>
            <a:r>
              <a:rPr lang="en-US" altLang="ko-KR" b="1" dirty="0"/>
              <a:t>, </a:t>
            </a:r>
            <a:r>
              <a:rPr lang="ko-KR" altLang="en-US" b="1" dirty="0"/>
              <a:t>다민족 공동체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/>
              <a:t>선교의 새로운 네트워크 구성</a:t>
            </a:r>
          </a:p>
        </p:txBody>
      </p:sp>
    </p:spTree>
    <p:extLst>
      <p:ext uri="{BB962C8B-B14F-4D97-AF65-F5344CB8AC3E}">
        <p14:creationId xmlns:p14="http://schemas.microsoft.com/office/powerpoint/2010/main" val="110896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92675-C8EB-005B-C7A4-33AA368C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03" y="563034"/>
            <a:ext cx="8534400" cy="1507067"/>
          </a:xfrm>
        </p:spPr>
        <p:txBody>
          <a:bodyPr/>
          <a:lstStyle/>
          <a:p>
            <a:r>
              <a:rPr lang="ko-KR" altLang="en-US" b="1" dirty="0"/>
              <a:t>베이 오브 아일랜드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3ABC75-6220-E21E-84B0-EDD74F10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03" y="2134415"/>
            <a:ext cx="8534400" cy="36152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altLang="ko-KR" b="1" dirty="0"/>
              <a:t>150</a:t>
            </a:r>
            <a:r>
              <a:rPr lang="ko-KR" altLang="en-US" b="1" dirty="0"/>
              <a:t>여개의 아름다운 작은 섬으로 이루어진 </a:t>
            </a:r>
            <a:r>
              <a:rPr lang="ko-KR" altLang="en-US" b="1" dirty="0" err="1"/>
              <a:t>노스랜드</a:t>
            </a:r>
            <a:r>
              <a:rPr lang="ko-KR" altLang="en-US" b="1" dirty="0"/>
              <a:t> 동해안에 있는 뉴질랜드 휴양지로 현지 뉴질랜드인과 유럽인들이 많이 찾는 곳이다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역사적으로 뉴질랜드 탄생지이며 마오리와 유럽문화가 혼합된 역사적 정치 중심지로 뉴질랜드 최초 수도인 러셀이 있다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뉴질랜드 선교 역사가 처음 시작된 곳으로 최초 선교사 정착지와 뉴질랜드 감리교 </a:t>
            </a:r>
            <a:r>
              <a:rPr lang="en-US" altLang="ko-KR" b="1" dirty="0"/>
              <a:t>100</a:t>
            </a:r>
            <a:r>
              <a:rPr lang="ko-KR" altLang="en-US" b="1" dirty="0"/>
              <a:t>주년 기념교회</a:t>
            </a:r>
            <a:r>
              <a:rPr lang="en-US" altLang="ko-KR" b="1" dirty="0"/>
              <a:t>, </a:t>
            </a:r>
            <a:r>
              <a:rPr lang="ko-KR" altLang="en-US" b="1" dirty="0"/>
              <a:t>뉴질랜드 최초교회</a:t>
            </a:r>
            <a:r>
              <a:rPr lang="en-US" altLang="ko-KR" b="1" dirty="0"/>
              <a:t>, </a:t>
            </a:r>
            <a:r>
              <a:rPr lang="ko-KR" altLang="en-US" b="1" dirty="0"/>
              <a:t>뉴질랜드 최초 성공회 교회 등이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5610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9D96C-10BF-F7E5-6671-AD6A3C87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22" y="425742"/>
            <a:ext cx="8534400" cy="1507067"/>
          </a:xfrm>
        </p:spPr>
        <p:txBody>
          <a:bodyPr/>
          <a:lstStyle/>
          <a:p>
            <a:r>
              <a:rPr lang="ko-KR" altLang="en-US" b="1" dirty="0"/>
              <a:t>베이 오브 아일랜드 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FA3308-A7DD-C847-8AEF-68787FE2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2" y="2246540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/>
              <a:t>뉴질랜드의 아름다운 자연과 선교 역사 현장을 탐방하면서 그 속에서 하나님이 참여하시고 이끌어 가시는 숨결을 발견하는 시간을 가진다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아름다운 해변과 섬</a:t>
            </a:r>
            <a:r>
              <a:rPr lang="en-US" altLang="ko-KR" b="1" dirty="0"/>
              <a:t>,</a:t>
            </a:r>
            <a:r>
              <a:rPr lang="ko-KR" altLang="en-US" b="1" dirty="0"/>
              <a:t> 그리고 레인보우 폭포와 </a:t>
            </a:r>
            <a:r>
              <a:rPr lang="ko-KR" altLang="en-US" b="1" dirty="0" err="1"/>
              <a:t>카우리</a:t>
            </a:r>
            <a:r>
              <a:rPr lang="ko-KR" altLang="en-US" b="1" dirty="0"/>
              <a:t> 숲</a:t>
            </a:r>
            <a:r>
              <a:rPr lang="en-US" altLang="ko-KR" b="1" dirty="0"/>
              <a:t> </a:t>
            </a:r>
            <a:r>
              <a:rPr lang="ko-KR" altLang="en-US" b="1" dirty="0"/>
              <a:t>속을 거닐며 하나님의 아름다운 창조의 세계를 경험한다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뉴질랜드에 선교사들이 들어와 선교를 하며 정착한 지역과 선교사들이 세운 교회 그리고 그곳에서 일생을 마치고 잠든 묘지를 바라보며 우리 선교 사명을 고취한다</a:t>
            </a:r>
            <a:r>
              <a:rPr lang="en-US" altLang="ko-KR" b="1" dirty="0"/>
              <a:t>.</a:t>
            </a:r>
          </a:p>
          <a:p>
            <a:pPr algn="just"/>
            <a:r>
              <a:rPr lang="ko-KR" altLang="en-US" b="1" dirty="0"/>
              <a:t>역사적 선교지와 교회에서 예배를 드리고 성찬에 참여하면서 하나님과의 교제를 나눈다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636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F3C02-5809-FE22-46C2-4C3F071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ko-KR" altLang="en-US" b="1" dirty="0"/>
              <a:t>베이 오브 아일랜드 방문지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91A02B-12D1-B278-9558-28636919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46820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o-KR" altLang="en-US" b="1" dirty="0" err="1"/>
              <a:t>케리케리</a:t>
            </a:r>
            <a:r>
              <a:rPr lang="ko-KR" altLang="en-US" b="1" dirty="0"/>
              <a:t> 지역</a:t>
            </a:r>
            <a:r>
              <a:rPr lang="en-US" altLang="ko-KR" b="1" dirty="0"/>
              <a:t>(</a:t>
            </a:r>
            <a:r>
              <a:rPr lang="ko-KR" altLang="en-US" b="1" dirty="0"/>
              <a:t>최초 성공회 교회</a:t>
            </a:r>
            <a:r>
              <a:rPr lang="en-US" altLang="ko-KR" b="1" dirty="0"/>
              <a:t>, </a:t>
            </a:r>
            <a:r>
              <a:rPr lang="ko-KR" altLang="en-US" b="1" dirty="0" err="1"/>
              <a:t>스톤하우스</a:t>
            </a:r>
            <a:r>
              <a:rPr lang="en-US" altLang="ko-KR" b="1" dirty="0"/>
              <a:t>, KEMP HOUSE, </a:t>
            </a:r>
            <a:r>
              <a:rPr lang="ko-KR" altLang="en-US" b="1" dirty="0"/>
              <a:t>레인보우 폭포</a:t>
            </a:r>
            <a:r>
              <a:rPr lang="en-US" altLang="ko-KR" b="1" dirty="0"/>
              <a:t>, </a:t>
            </a:r>
            <a:r>
              <a:rPr lang="ko-KR" altLang="en-US" b="1" dirty="0" err="1"/>
              <a:t>쵸콜렛</a:t>
            </a:r>
            <a:r>
              <a:rPr lang="ko-KR" altLang="en-US" b="1" dirty="0"/>
              <a:t> 공장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오히베이</a:t>
            </a:r>
            <a:r>
              <a:rPr lang="ko-KR" altLang="en-US" b="1" dirty="0"/>
              <a:t> 지역</a:t>
            </a:r>
            <a:r>
              <a:rPr lang="en-US" altLang="ko-KR" b="1" dirty="0"/>
              <a:t>(</a:t>
            </a:r>
            <a:r>
              <a:rPr lang="ko-KR" altLang="en-US" b="1" dirty="0"/>
              <a:t>뉴질랜드 최초 선교사 정착지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카이오</a:t>
            </a:r>
            <a:r>
              <a:rPr lang="ko-KR" altLang="en-US" b="1" dirty="0"/>
              <a:t> 지역</a:t>
            </a:r>
            <a:r>
              <a:rPr lang="en-US" altLang="ko-KR" b="1" dirty="0"/>
              <a:t>(</a:t>
            </a:r>
            <a:r>
              <a:rPr lang="ko-KR" altLang="en-US" b="1" dirty="0"/>
              <a:t>감리교 선교사 선교지</a:t>
            </a:r>
            <a:r>
              <a:rPr lang="en-US" altLang="ko-KR" b="1" dirty="0"/>
              <a:t>, </a:t>
            </a:r>
            <a:r>
              <a:rPr lang="ko-KR" altLang="en-US" b="1" dirty="0"/>
              <a:t>뉴질랜드 </a:t>
            </a:r>
            <a:r>
              <a:rPr lang="en-US" altLang="ko-KR" b="1" dirty="0"/>
              <a:t>100</a:t>
            </a:r>
            <a:r>
              <a:rPr lang="ko-KR" altLang="en-US" b="1" dirty="0"/>
              <a:t>주년 기념교회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레셀</a:t>
            </a:r>
            <a:r>
              <a:rPr lang="ko-KR" altLang="en-US" b="1" dirty="0"/>
              <a:t> 지역</a:t>
            </a:r>
            <a:r>
              <a:rPr lang="en-US" altLang="ko-KR" b="1" dirty="0"/>
              <a:t>(</a:t>
            </a:r>
            <a:r>
              <a:rPr lang="ko-KR" altLang="en-US" b="1" dirty="0"/>
              <a:t>뉴질랜드 최초 수도</a:t>
            </a:r>
            <a:r>
              <a:rPr lang="en-US" altLang="ko-KR" b="1" dirty="0"/>
              <a:t>, </a:t>
            </a:r>
            <a:r>
              <a:rPr lang="ko-KR" altLang="en-US" b="1" dirty="0"/>
              <a:t>뉴질랜드 최초 교회</a:t>
            </a:r>
            <a:r>
              <a:rPr lang="en-US" altLang="ko-KR" b="1" dirty="0"/>
              <a:t>, </a:t>
            </a:r>
            <a:r>
              <a:rPr lang="ko-KR" altLang="en-US" b="1" dirty="0" err="1"/>
              <a:t>문서선교센타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파히아</a:t>
            </a:r>
            <a:r>
              <a:rPr lang="ko-KR" altLang="en-US" b="1" dirty="0"/>
              <a:t> 지역</a:t>
            </a:r>
            <a:r>
              <a:rPr lang="en-US" altLang="ko-KR" b="1" dirty="0"/>
              <a:t>(</a:t>
            </a:r>
            <a:r>
              <a:rPr lang="ko-KR" altLang="en-US" b="1" dirty="0" err="1"/>
              <a:t>와이탕기</a:t>
            </a:r>
            <a:r>
              <a:rPr lang="ko-KR" altLang="en-US" b="1" dirty="0"/>
              <a:t> 조약관</a:t>
            </a:r>
            <a:r>
              <a:rPr lang="en-US" altLang="ko-KR" b="1" dirty="0"/>
              <a:t>)</a:t>
            </a:r>
          </a:p>
          <a:p>
            <a:pPr algn="just"/>
            <a:r>
              <a:rPr lang="ko-KR" altLang="en-US" b="1" dirty="0" err="1"/>
              <a:t>타네마후타</a:t>
            </a:r>
            <a:r>
              <a:rPr lang="ko-KR" altLang="en-US" b="1" dirty="0"/>
              <a:t> 지역</a:t>
            </a:r>
            <a:r>
              <a:rPr lang="en-US" altLang="ko-KR" b="1" dirty="0"/>
              <a:t>(1000</a:t>
            </a:r>
            <a:r>
              <a:rPr lang="ko-KR" altLang="en-US" b="1" dirty="0"/>
              <a:t>년의 </a:t>
            </a:r>
            <a:r>
              <a:rPr lang="ko-KR" altLang="en-US" b="1" dirty="0" err="1"/>
              <a:t>카우리</a:t>
            </a:r>
            <a:r>
              <a:rPr lang="ko-KR" altLang="en-US" b="1" dirty="0"/>
              <a:t> 나무숲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algn="just"/>
            <a:r>
              <a:rPr lang="en-US" altLang="ko-KR" b="1" dirty="0"/>
              <a:t>90</a:t>
            </a:r>
            <a:r>
              <a:rPr lang="ko-KR" altLang="en-US" b="1" dirty="0"/>
              <a:t>마일 비치</a:t>
            </a:r>
          </a:p>
        </p:txBody>
      </p:sp>
    </p:spTree>
    <p:extLst>
      <p:ext uri="{BB962C8B-B14F-4D97-AF65-F5344CB8AC3E}">
        <p14:creationId xmlns:p14="http://schemas.microsoft.com/office/powerpoint/2010/main" val="40640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6045A0-438F-2DA9-639B-31E50664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71" y="2766018"/>
            <a:ext cx="8193024" cy="1143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57BAD63-919D-ABB4-E5CE-CAE160E1A0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5993" cy="3272450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9D04CB67-7F7F-DBB1-A22C-642C4D2A3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3" y="1"/>
            <a:ext cx="6096007" cy="3272450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0893D82-D26B-C7A3-B49F-F76F4A82C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8" y="3272449"/>
            <a:ext cx="6095992" cy="349746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856AA5-888A-E187-90DF-DBEB4C97A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450"/>
            <a:ext cx="6095995" cy="34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EE71A5-3BF4-DFBA-C8E1-8DE9F88A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8E147C-0C2F-D85C-C636-29FB0232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8B51CD-1531-DACB-FA82-0F50FAF3F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6096000" cy="33227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8F96D0A-485A-14F1-E49B-4F4ED2C2A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8"/>
            <a:ext cx="6096000" cy="33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63689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테마</Template>
  <TotalTime>3454</TotalTime>
  <Words>1770</Words>
  <Application>Microsoft Office PowerPoint</Application>
  <PresentationFormat>와이드스크린</PresentationFormat>
  <Paragraphs>558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굴림</vt:lpstr>
      <vt:lpstr>맑은 고딕</vt:lpstr>
      <vt:lpstr>바탕</vt:lpstr>
      <vt:lpstr>Arial</vt:lpstr>
      <vt:lpstr>Candara</vt:lpstr>
      <vt:lpstr>Corbel</vt:lpstr>
      <vt:lpstr>Wingdings 3</vt:lpstr>
      <vt:lpstr>New_Education02</vt:lpstr>
      <vt:lpstr>NEW ZEALAND (AOTEAROA) 길고 하얀 구름의 나라</vt:lpstr>
      <vt:lpstr>뉴질랜드 영성 순례 트래킹 </vt:lpstr>
      <vt:lpstr>영성 트래킹의 목적</vt:lpstr>
      <vt:lpstr>영성 트래킹의 활동</vt:lpstr>
      <vt:lpstr>베이 오브 아일랜드</vt:lpstr>
      <vt:lpstr>베이 오브 아일랜드 일정</vt:lpstr>
      <vt:lpstr>베이 오브 아일랜드 방문지</vt:lpstr>
      <vt:lpstr>PowerPoint 프레젠테이션</vt:lpstr>
      <vt:lpstr>PowerPoint 프레젠테이션</vt:lpstr>
      <vt:lpstr>오클랜드(City of Sail)</vt:lpstr>
      <vt:lpstr>오클랜드 일정</vt:lpstr>
      <vt:lpstr>오클랜드 방문지</vt:lpstr>
      <vt:lpstr>PowerPoint 프레젠테이션</vt:lpstr>
      <vt:lpstr>로토루아 / 타우포</vt:lpstr>
      <vt:lpstr>로토루아 / 타우포 일정</vt:lpstr>
      <vt:lpstr>로토루아 / 타우포 방문지</vt:lpstr>
      <vt:lpstr>PowerPoint 프레젠테이션</vt:lpstr>
      <vt:lpstr>투어 일정표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영성순례 트래킹</dc:title>
  <dc:creator>장 경석</dc:creator>
  <cp:lastModifiedBy>장 경석</cp:lastModifiedBy>
  <cp:revision>17</cp:revision>
  <dcterms:created xsi:type="dcterms:W3CDTF">2023-06-10T14:29:56Z</dcterms:created>
  <dcterms:modified xsi:type="dcterms:W3CDTF">2023-06-18T08:14:54Z</dcterms:modified>
</cp:coreProperties>
</file>